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59" r:id="rId2"/>
    <p:sldId id="272" r:id="rId3"/>
    <p:sldId id="274" r:id="rId4"/>
    <p:sldId id="296" r:id="rId5"/>
    <p:sldId id="297" r:id="rId6"/>
    <p:sldId id="261" r:id="rId7"/>
    <p:sldId id="291" r:id="rId8"/>
    <p:sldId id="293" r:id="rId9"/>
    <p:sldId id="294" r:id="rId10"/>
    <p:sldId id="281" r:id="rId11"/>
    <p:sldId id="298" r:id="rId12"/>
    <p:sldId id="262" r:id="rId13"/>
    <p:sldId id="279" r:id="rId14"/>
    <p:sldId id="299" r:id="rId15"/>
    <p:sldId id="295" r:id="rId16"/>
    <p:sldId id="263" r:id="rId17"/>
    <p:sldId id="287" r:id="rId18"/>
    <p:sldId id="270" r:id="rId19"/>
    <p:sldId id="271" r:id="rId20"/>
  </p:sldIdLst>
  <p:sldSz cx="9144000" cy="6858000" type="screen4x3"/>
  <p:notesSz cx="6858000" cy="9144000"/>
  <p:embeddedFontLst>
    <p:embeddedFont>
      <p:font typeface="HY견고딕" panose="02030600000101010101" pitchFamily="18" charset="-127"/>
      <p:regular r:id="rId22"/>
    </p:embeddedFont>
    <p:embeddedFont>
      <p:font typeface="배달의민족 도현" panose="020B0600000101010101" charset="-127"/>
      <p:regular r:id="rId23"/>
    </p:embeddedFont>
    <p:embeddedFont>
      <p:font typeface="타이포_쌍문동 스텐실" panose="02020503020101020101" pitchFamily="18" charset="-127"/>
      <p:regular r:id="rId24"/>
    </p:embeddedFont>
    <p:embeddedFont>
      <p:font typeface="나눔고딕" panose="020B0600000101010101" charset="-127"/>
      <p:regular r:id="rId25"/>
      <p:bold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EEFA"/>
    <a:srgbClr val="F2F2F2"/>
    <a:srgbClr val="E6E6E6"/>
    <a:srgbClr val="FFFFFF"/>
    <a:srgbClr val="F9351B"/>
    <a:srgbClr val="FFFA70"/>
    <a:srgbClr val="FFF602"/>
    <a:srgbClr val="EE0000"/>
    <a:srgbClr val="F0F0F0"/>
    <a:srgbClr val="02B5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79" autoAdjust="0"/>
    <p:restoredTop sz="85236" autoAdjust="0"/>
  </p:normalViewPr>
  <p:slideViewPr>
    <p:cSldViewPr>
      <p:cViewPr varScale="1">
        <p:scale>
          <a:sx n="57" d="100"/>
          <a:sy n="57" d="100"/>
        </p:scale>
        <p:origin x="-1692" y="-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0E12A-9B68-4723-8DCB-1E830CD2D077}" type="datetimeFigureOut">
              <a:rPr lang="ko-KR" altLang="en-US" smtClean="0"/>
              <a:t>2017-11-26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76448D-4F80-40BC-AC16-8DB16BBD2E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817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ani.co.kr/arti/economy/finance/771531.html#csidx40c267241d82e8794b07071f80343ab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ani.co.kr/arti/economy/finance/771531.html#csidx40c267241d82e8794b07071f80343ab&#160;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이번에 </a:t>
            </a:r>
            <a:r>
              <a:rPr lang="ko-KR" altLang="en-US" dirty="0" err="1"/>
              <a:t>교보생명</a:t>
            </a:r>
            <a:r>
              <a:rPr lang="ko-KR" altLang="en-US" dirty="0"/>
              <a:t> </a:t>
            </a:r>
            <a:r>
              <a:rPr lang="ko-KR" altLang="en-US" dirty="0" err="1"/>
              <a:t>키사</a:t>
            </a:r>
            <a:r>
              <a:rPr lang="ko-KR" altLang="en-US" dirty="0"/>
              <a:t> </a:t>
            </a:r>
            <a:r>
              <a:rPr lang="ko-KR" altLang="en-US" dirty="0" err="1"/>
              <a:t>인슈어테크</a:t>
            </a:r>
            <a:r>
              <a:rPr lang="ko-KR" altLang="en-US" dirty="0"/>
              <a:t> </a:t>
            </a:r>
            <a:r>
              <a:rPr lang="ko-KR" altLang="en-US" dirty="0" err="1"/>
              <a:t>해커톤의</a:t>
            </a:r>
            <a:r>
              <a:rPr lang="ko-KR" altLang="en-US" dirty="0"/>
              <a:t> 몰락한 </a:t>
            </a:r>
            <a:r>
              <a:rPr lang="ko-KR" altLang="en-US" dirty="0" err="1"/>
              <a:t>보험왕</a:t>
            </a:r>
            <a:r>
              <a:rPr lang="ko-KR" altLang="en-US" dirty="0"/>
              <a:t> 팀의 발표를 맡은 </a:t>
            </a:r>
            <a:r>
              <a:rPr lang="ko-KR" altLang="en-US" dirty="0" err="1"/>
              <a:t>소정웅</a:t>
            </a:r>
            <a:r>
              <a:rPr lang="ko-KR" altLang="en-US" dirty="0"/>
              <a:t> 이라고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6448D-4F80-40BC-AC16-8DB16BBD2E1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5299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</a:t>
            </a:r>
            <a:r>
              <a:rPr lang="en-US" altLang="ko-KR" dirty="0"/>
              <a:t>, </a:t>
            </a:r>
            <a:r>
              <a:rPr lang="ko-KR" altLang="en-US" dirty="0"/>
              <a:t>저희 팀의 상품은 특정 상품 가입시 이용자에게 스마트 백을 이용한 헬스케어 서비스를 제공합니다</a:t>
            </a:r>
            <a:r>
              <a:rPr lang="en-US" altLang="ko-KR" dirty="0"/>
              <a:t>. </a:t>
            </a:r>
            <a:r>
              <a:rPr lang="ko-KR" altLang="en-US" dirty="0"/>
              <a:t>이 백은 의자에 등받이처럼 부착을 해서 사용을 하며</a:t>
            </a:r>
            <a:r>
              <a:rPr lang="en-US" altLang="ko-KR" dirty="0"/>
              <a:t>, </a:t>
            </a:r>
            <a:r>
              <a:rPr lang="ko-KR" altLang="en-US" dirty="0"/>
              <a:t>이 백을 사용하는 사용자에게는 올바른 자세로 앉아 있는 시간과 비율이 높을수록 특정 상품의 보험료를 할인 받을 수 있는 이점이 있으며</a:t>
            </a:r>
            <a:r>
              <a:rPr lang="en-US" altLang="ko-KR" dirty="0"/>
              <a:t>, </a:t>
            </a:r>
            <a:r>
              <a:rPr lang="ko-KR" altLang="en-US" dirty="0"/>
              <a:t>이 백을 제공하는 보험사에게는 보험 가입자들이 평소의 많은 시간을 올바른 자세로 앉으면서 질병에 걸릴 리스크를 줄여주어 결과적으로 지불해야할 보험금이 줄어드는 이점이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6448D-4F80-40BC-AC16-8DB16BBD2E1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607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비슷한 예시로</a:t>
            </a:r>
            <a:r>
              <a:rPr lang="en-US" altLang="ko-KR" dirty="0"/>
              <a:t>, </a:t>
            </a:r>
            <a:r>
              <a:rPr lang="ko-KR" altLang="en-US" dirty="0"/>
              <a:t>중국의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중안보험은</a:t>
            </a:r>
            <a:r>
              <a:rPr lang="ko-KR" altLang="en-US" dirty="0"/>
              <a:t> </a:t>
            </a:r>
            <a:r>
              <a:rPr lang="en-US" altLang="ko-KR" dirty="0"/>
              <a:t>IT</a:t>
            </a:r>
            <a:r>
              <a:rPr lang="ko-KR" altLang="en-US" dirty="0"/>
              <a:t>기업과 협업하여 개발한 혈당측정단말기를 가입자에게 제공하고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이를 통한 데이터를 기반으로 갱신보험료를 할인하거나 할증하고 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미국의 </a:t>
            </a:r>
            <a:r>
              <a:rPr lang="en-US" altLang="ko-KR" baseline="0" dirty="0"/>
              <a:t>‘</a:t>
            </a:r>
            <a:r>
              <a:rPr lang="ko-KR" altLang="en-US" baseline="0" dirty="0"/>
              <a:t>오스카 헬스</a:t>
            </a:r>
            <a:r>
              <a:rPr lang="en-US" altLang="ko-KR" baseline="0" dirty="0"/>
              <a:t>’</a:t>
            </a:r>
            <a:r>
              <a:rPr lang="ko-KR" altLang="en-US" baseline="0" dirty="0"/>
              <a:t>는 보험 가입자가 손목형 웨어러블 디바이스를 착용하고 목표 걸음 수를 달성하게 되면 하루에 </a:t>
            </a:r>
            <a:r>
              <a:rPr lang="en-US" altLang="ko-KR" baseline="0" dirty="0"/>
              <a:t>1</a:t>
            </a:r>
            <a:r>
              <a:rPr lang="ko-KR" altLang="en-US" baseline="0" dirty="0" err="1"/>
              <a:t>달러씩</a:t>
            </a:r>
            <a:r>
              <a:rPr lang="ko-KR" altLang="en-US" baseline="0" dirty="0"/>
              <a:t> 월 최대 </a:t>
            </a:r>
            <a:r>
              <a:rPr lang="en-US" altLang="ko-KR" baseline="0" dirty="0"/>
              <a:t>20</a:t>
            </a:r>
            <a:r>
              <a:rPr lang="ko-KR" altLang="en-US" baseline="0" dirty="0"/>
              <a:t>달러의 보험료 할인 혜택을 제공하고 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 서비스로 오사카 헬스는 뉴욕과 뉴저지 전역에서 </a:t>
            </a:r>
            <a:r>
              <a:rPr lang="en-US" altLang="ko-KR" baseline="0" dirty="0"/>
              <a:t>4</a:t>
            </a:r>
            <a:r>
              <a:rPr lang="ko-KR" altLang="en-US" baseline="0" dirty="0"/>
              <a:t>만여 명 이상의 고객을 확보하기도 했습니다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6448D-4F80-40BC-AC16-8DB16BBD2E1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188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6448D-4F80-40BC-AC16-8DB16BBD2E1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001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가운데에 보시는 로그인 화면에 </a:t>
            </a:r>
            <a:r>
              <a:rPr lang="en-US" altLang="ko-KR" dirty="0"/>
              <a:t>id</a:t>
            </a:r>
            <a:r>
              <a:rPr lang="ko-KR" altLang="en-US" dirty="0"/>
              <a:t>와 </a:t>
            </a:r>
            <a:r>
              <a:rPr lang="en-US" altLang="ko-KR" dirty="0"/>
              <a:t>pw</a:t>
            </a:r>
            <a:r>
              <a:rPr lang="ko-KR" altLang="en-US" dirty="0"/>
              <a:t>를 입력을 해서 사용할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나의 보험 정보에서는 가입한 보험 중에서는 허리</a:t>
            </a:r>
            <a:r>
              <a:rPr lang="en-US" altLang="ko-KR" dirty="0"/>
              <a:t>, </a:t>
            </a:r>
            <a:r>
              <a:rPr lang="ko-KR" altLang="en-US" dirty="0"/>
              <a:t>또는 건강보험의 가입내역을 확인 할 수 있습니다</a:t>
            </a:r>
            <a:r>
              <a:rPr lang="en-US" altLang="ko-KR" dirty="0"/>
              <a:t>, </a:t>
            </a:r>
            <a:r>
              <a:rPr lang="ko-KR" altLang="en-US" dirty="0"/>
              <a:t>통계 보기에서는 자신이 </a:t>
            </a:r>
            <a:r>
              <a:rPr lang="ko-KR" altLang="en-US" dirty="0" err="1"/>
              <a:t>어떤자세로</a:t>
            </a:r>
            <a:r>
              <a:rPr lang="ko-KR" altLang="en-US" dirty="0"/>
              <a:t> 얼마나 몇일동안 앉았는지 확인을 할 수 있습니다</a:t>
            </a:r>
            <a:r>
              <a:rPr lang="en-US" altLang="ko-KR" dirty="0"/>
              <a:t>. </a:t>
            </a:r>
            <a:r>
              <a:rPr lang="ko-KR" altLang="en-US" dirty="0"/>
              <a:t>나의 자세 설정은 맨 처음 당사자의 정자세에 대한 초기의 값을 저장해 줄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6448D-4F80-40BC-AC16-8DB16BBD2E1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764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자기가 어떤 자세로 앉았는지 확인 할 </a:t>
            </a:r>
            <a:r>
              <a:rPr lang="ko-KR" altLang="en-US" dirty="0" err="1"/>
              <a:t>수있는</a:t>
            </a:r>
            <a:r>
              <a:rPr lang="ko-KR" altLang="en-US" dirty="0"/>
              <a:t> 화면입니다</a:t>
            </a:r>
            <a:r>
              <a:rPr lang="en-US" altLang="ko-KR" dirty="0"/>
              <a:t>. </a:t>
            </a:r>
            <a:r>
              <a:rPr lang="ko-KR" altLang="en-US" dirty="0"/>
              <a:t>화면의 노란색 부분이 정 자세로 앉은 비율입니다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6448D-4F80-40BC-AC16-8DB16BBD2E1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1676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자신의 자세를 </a:t>
            </a:r>
            <a:r>
              <a:rPr lang="ko-KR" altLang="en-US" dirty="0" err="1"/>
              <a:t>확인할수</a:t>
            </a:r>
            <a:r>
              <a:rPr lang="ko-KR" altLang="en-US" dirty="0"/>
              <a:t> 있는 부분과</a:t>
            </a:r>
            <a:r>
              <a:rPr lang="en-US" altLang="ko-KR" dirty="0"/>
              <a:t>, </a:t>
            </a:r>
            <a:r>
              <a:rPr lang="ko-KR" altLang="en-US" dirty="0"/>
              <a:t>달력을 통하여 자신이 </a:t>
            </a:r>
            <a:r>
              <a:rPr lang="ko-KR" altLang="en-US" dirty="0" err="1"/>
              <a:t>어느날</a:t>
            </a:r>
            <a:r>
              <a:rPr lang="ko-KR" altLang="en-US" dirty="0"/>
              <a:t> 바른 자세로 앉았는지</a:t>
            </a:r>
            <a:r>
              <a:rPr lang="en-US" altLang="ko-KR" dirty="0"/>
              <a:t> </a:t>
            </a:r>
            <a:r>
              <a:rPr lang="ko-KR" altLang="en-US" dirty="0"/>
              <a:t>도장을 </a:t>
            </a:r>
            <a:r>
              <a:rPr lang="ko-KR" altLang="en-US" dirty="0" err="1"/>
              <a:t>찍힌부분을</a:t>
            </a:r>
            <a:r>
              <a:rPr lang="ko-KR" altLang="en-US" dirty="0"/>
              <a:t> 통해 확인할 수 있으며</a:t>
            </a:r>
            <a:r>
              <a:rPr lang="en-US" altLang="ko-KR" dirty="0"/>
              <a:t>, </a:t>
            </a:r>
            <a:r>
              <a:rPr lang="ko-KR" altLang="en-US" dirty="0"/>
              <a:t>마지막에 자신의 보험가입 내역 중 건강에 대한 보험과</a:t>
            </a:r>
            <a:r>
              <a:rPr lang="en-US" altLang="ko-KR" dirty="0"/>
              <a:t>, </a:t>
            </a:r>
            <a:r>
              <a:rPr lang="ko-KR" altLang="en-US" dirty="0"/>
              <a:t>할인여부에 대한 부분을 나타내고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6448D-4F80-40BC-AC16-8DB16BBD2E1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6878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6448D-4F80-40BC-AC16-8DB16BBD2E1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6983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헬스백은 </a:t>
            </a:r>
            <a:r>
              <a:rPr lang="ko-KR" altLang="en-US" dirty="0" err="1"/>
              <a:t>아두이노로</a:t>
            </a:r>
            <a:r>
              <a:rPr lang="ko-KR" altLang="en-US" dirty="0"/>
              <a:t> 구현을 하였으며 안드로이드 어플로 서버를 통하여 확인 및 동기화를 할 수 있게 만들었습니다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6448D-4F80-40BC-AC16-8DB16BBD2E1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9512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시연 연상을 </a:t>
            </a:r>
            <a:r>
              <a:rPr lang="ko-KR" altLang="en-US" dirty="0" err="1"/>
              <a:t>보여드이겟습니다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6448D-4F80-40BC-AC16-8DB16BBD2E1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184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발표의 순서는 </a:t>
            </a:r>
            <a:r>
              <a:rPr lang="ko-KR" altLang="en-US" dirty="0" err="1"/>
              <a:t>인트로</a:t>
            </a:r>
            <a:r>
              <a:rPr lang="en-US" altLang="ko-KR" dirty="0"/>
              <a:t>, </a:t>
            </a:r>
            <a:r>
              <a:rPr lang="ko-KR" altLang="en-US" dirty="0"/>
              <a:t>프로젝트 목적</a:t>
            </a:r>
            <a:r>
              <a:rPr lang="en-US" altLang="ko-KR" dirty="0"/>
              <a:t>, </a:t>
            </a:r>
            <a:r>
              <a:rPr lang="ko-KR" altLang="en-US" dirty="0"/>
              <a:t>주요 기능</a:t>
            </a:r>
            <a:r>
              <a:rPr lang="en-US" altLang="ko-KR" dirty="0"/>
              <a:t>, </a:t>
            </a:r>
            <a:r>
              <a:rPr lang="ko-KR" altLang="en-US" dirty="0"/>
              <a:t>기술 차트 후에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6448D-4F80-40BC-AC16-8DB16BBD2E1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424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제품 테스팅 화면을 보고 </a:t>
            </a:r>
            <a:r>
              <a:rPr lang="en-US" altLang="ko-KR" dirty="0"/>
              <a:t>QNA</a:t>
            </a:r>
            <a:r>
              <a:rPr lang="ko-KR" altLang="en-US" dirty="0"/>
              <a:t>를 받는 시간을 </a:t>
            </a:r>
            <a:r>
              <a:rPr lang="ko-KR" altLang="en-US" dirty="0" err="1"/>
              <a:t>갖겟습니다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6448D-4F80-40BC-AC16-8DB16BBD2E1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692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ko-KR" altLang="en-US" dirty="0" err="1"/>
              <a:t>인트로를</a:t>
            </a:r>
            <a:r>
              <a:rPr lang="ko-KR" altLang="en-US" dirty="0"/>
              <a:t> </a:t>
            </a:r>
            <a:r>
              <a:rPr lang="ko-KR" altLang="en-US" dirty="0" err="1"/>
              <a:t>시작하겟습니다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6448D-4F80-40BC-AC16-8DB16BBD2E1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09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저와 팀원들이 보험 </a:t>
            </a:r>
            <a:r>
              <a:rPr lang="ko-KR" altLang="en-US" dirty="0" err="1"/>
              <a:t>이란것에</a:t>
            </a:r>
            <a:r>
              <a:rPr lang="ko-KR" altLang="en-US" dirty="0"/>
              <a:t> 대해 많은 생각을 해 보고 그 결과는 모든 리스크가 있는 곳엔 보험이 있을 수 있고 조금 더 나은 삶을 만들 수 있다는 것입니다</a:t>
            </a:r>
            <a:r>
              <a:rPr lang="en-US" altLang="ko-KR" dirty="0"/>
              <a:t>. </a:t>
            </a:r>
            <a:r>
              <a:rPr lang="ko-KR" altLang="en-US" dirty="0"/>
              <a:t>이에 따라서 이번 </a:t>
            </a:r>
            <a:r>
              <a:rPr lang="ko-KR" altLang="en-US" dirty="0" err="1"/>
              <a:t>해커톤의</a:t>
            </a:r>
            <a:r>
              <a:rPr lang="ko-KR" altLang="en-US" dirty="0"/>
              <a:t> 결과물을 </a:t>
            </a:r>
            <a:r>
              <a:rPr lang="ko-KR" altLang="en-US" dirty="0" err="1"/>
              <a:t>소개하겟습니다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6448D-4F80-40BC-AC16-8DB16BBD2E1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361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프로젝트의 결과물의 목적을 설명해 </a:t>
            </a:r>
            <a:r>
              <a:rPr lang="ko-KR" altLang="en-US" dirty="0" err="1"/>
              <a:t>드리겟습니다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6448D-4F80-40BC-AC16-8DB16BBD2E1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414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보험개발원이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13~15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년간 데이터를 조사한 결과 실손보험금이 가장 많이 지급된 항목은 허리디스크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추간판장애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9439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억원이 지급됐다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7.3%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해당하는 금액입니다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게다가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 통증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(4359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·3.3%),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어깨통증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(3340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·2.6%),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골반 탈구와 염좌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긴장 등 척추외상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(3194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·2.4%),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목디스크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(3157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·2.4%)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등이 뒤를 이었다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원문보기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http://www.hani.co.kr/arti/economy/finance/771531.html#csidx40c267241d82e8794b07071f80343ab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6448D-4F80-40BC-AC16-8DB16BBD2E1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607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이어서 장시간 컴퓨터를 사용하면서 인간의 중추가 된 허리건강에 </a:t>
            </a:r>
            <a:r>
              <a:rPr lang="ko-KR" altLang="en-US" dirty="0" err="1"/>
              <a:t>안좋은</a:t>
            </a:r>
            <a:r>
              <a:rPr lang="ko-KR" altLang="en-US" dirty="0"/>
              <a:t> 영향을 </a:t>
            </a:r>
            <a:r>
              <a:rPr lang="ko-KR" altLang="en-US" dirty="0" err="1"/>
              <a:t>주는것에대해</a:t>
            </a:r>
            <a:r>
              <a:rPr lang="ko-KR" altLang="en-US" dirty="0"/>
              <a:t> 생각을 해 보았고</a:t>
            </a:r>
            <a:endParaRPr lang="en-US" altLang="ko-KR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원문보기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http://www.hani.co.kr/arti/economy/finance/771531.html#csidx40c267241d82e8794b07071f80343ab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6448D-4F80-40BC-AC16-8DB16BBD2E1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995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우리는 이러한 것의 타겟으로 의자에 앉아있는 시간이 많은 직장인과 학생을 대상으로 잡았습니다</a:t>
            </a:r>
            <a:r>
              <a:rPr lang="en-US" altLang="ko-KR" dirty="0"/>
              <a:t>. </a:t>
            </a:r>
            <a:r>
              <a:rPr lang="ko-KR" altLang="en-US" dirty="0"/>
              <a:t>즉 개인의 경우와 회사에서 직원들의 복지를 위해 보험을 계약하는 것을 타겟으로 잡았습니다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6448D-4F80-40BC-AC16-8DB16BBD2E1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99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DEF96-015A-4DD3-B47B-482DA43E2DF4}" type="datetimeFigureOut">
              <a:rPr lang="ko-KR" altLang="en-US" smtClean="0"/>
              <a:t>2017-11-26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6961A-0215-427F-84D8-CEE037B20A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931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DEF96-015A-4DD3-B47B-482DA43E2DF4}" type="datetimeFigureOut">
              <a:rPr lang="ko-KR" altLang="en-US" smtClean="0"/>
              <a:t>2017-11-26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6961A-0215-427F-84D8-CEE037B20A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178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DEF96-015A-4DD3-B47B-482DA43E2DF4}" type="datetimeFigureOut">
              <a:rPr lang="ko-KR" altLang="en-US" smtClean="0"/>
              <a:t>2017-11-26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6961A-0215-427F-84D8-CEE037B20A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861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DEF96-015A-4DD3-B47B-482DA43E2DF4}" type="datetimeFigureOut">
              <a:rPr lang="ko-KR" altLang="en-US" smtClean="0"/>
              <a:t>2017-11-26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6961A-0215-427F-84D8-CEE037B20A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039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DEF96-015A-4DD3-B47B-482DA43E2DF4}" type="datetimeFigureOut">
              <a:rPr lang="ko-KR" altLang="en-US" smtClean="0"/>
              <a:t>2017-11-26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6961A-0215-427F-84D8-CEE037B20A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692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DEF96-015A-4DD3-B47B-482DA43E2DF4}" type="datetimeFigureOut">
              <a:rPr lang="ko-KR" altLang="en-US" smtClean="0"/>
              <a:t>2017-11-26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6961A-0215-427F-84D8-CEE037B20A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133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DEF96-015A-4DD3-B47B-482DA43E2DF4}" type="datetimeFigureOut">
              <a:rPr lang="ko-KR" altLang="en-US" smtClean="0"/>
              <a:t>2017-11-26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6961A-0215-427F-84D8-CEE037B20A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947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DEF96-015A-4DD3-B47B-482DA43E2DF4}" type="datetimeFigureOut">
              <a:rPr lang="ko-KR" altLang="en-US" smtClean="0"/>
              <a:t>2017-11-26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6961A-0215-427F-84D8-CEE037B20A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831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DEF96-015A-4DD3-B47B-482DA43E2DF4}" type="datetimeFigureOut">
              <a:rPr lang="ko-KR" altLang="en-US" smtClean="0"/>
              <a:t>2017-11-26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6961A-0215-427F-84D8-CEE037B20A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278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DEF96-015A-4DD3-B47B-482DA43E2DF4}" type="datetimeFigureOut">
              <a:rPr lang="ko-KR" altLang="en-US" smtClean="0"/>
              <a:t>2017-11-26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6961A-0215-427F-84D8-CEE037B20A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32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DEF96-015A-4DD3-B47B-482DA43E2DF4}" type="datetimeFigureOut">
              <a:rPr lang="ko-KR" altLang="en-US" smtClean="0"/>
              <a:t>2017-11-26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6961A-0215-427F-84D8-CEE037B20A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430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EEF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DEF96-015A-4DD3-B47B-482DA43E2DF4}" type="datetimeFigureOut">
              <a:rPr lang="ko-KR" altLang="en-US" smtClean="0"/>
              <a:t>2017-11-26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46961A-0215-427F-84D8-CEE037B20A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634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duck@hani.co.kr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E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9632" y="2941781"/>
            <a:ext cx="675735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 err="1">
                <a:solidFill>
                  <a:srgbClr val="FFF602"/>
                </a:solidFill>
                <a:latin typeface="타이포_쌍문동 스텐실" pitchFamily="18" charset="-127"/>
                <a:ea typeface="타이포_쌍문동 스텐실" pitchFamily="18" charset="-127"/>
              </a:rPr>
              <a:t>헬스</a:t>
            </a:r>
            <a:r>
              <a:rPr lang="ko-KR" altLang="en-US" sz="9600" dirty="0" err="1">
                <a:solidFill>
                  <a:srgbClr val="F9351B"/>
                </a:solidFill>
                <a:latin typeface="타이포_쌍문동 스텐실" pitchFamily="18" charset="-127"/>
                <a:ea typeface="타이포_쌍문동 스텐실" pitchFamily="18" charset="-127"/>
              </a:rPr>
              <a:t>백</a:t>
            </a:r>
            <a:endParaRPr lang="en-US" altLang="ko-KR" sz="9600" dirty="0">
              <a:solidFill>
                <a:srgbClr val="F9351B"/>
              </a:solidFill>
              <a:latin typeface="타이포_쌍문동 스텐실" pitchFamily="18" charset="-127"/>
              <a:ea typeface="타이포_쌍문동 스텐실" pitchFamily="18" charset="-127"/>
            </a:endParaRPr>
          </a:p>
          <a:p>
            <a:pPr algn="ctr"/>
            <a:endParaRPr lang="en-US" altLang="ko-KR" sz="900" dirty="0">
              <a:solidFill>
                <a:srgbClr val="FFFF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4400" b="1" dirty="0">
                <a:solidFill>
                  <a:srgbClr val="F9351B"/>
                </a:solidFill>
                <a:latin typeface="타이포_쌍문동 스텐실" pitchFamily="18" charset="-127"/>
                <a:ea typeface="타이포_쌍문동 스텐실" pitchFamily="18" charset="-127"/>
              </a:rPr>
              <a:t>Health</a:t>
            </a:r>
            <a:r>
              <a:rPr lang="en-US" altLang="ko-KR" sz="4400" b="1" dirty="0">
                <a:latin typeface="타이포_쌍문동 스텐실" pitchFamily="18" charset="-127"/>
                <a:ea typeface="타이포_쌍문동 스텐실" pitchFamily="18" charset="-127"/>
              </a:rPr>
              <a:t> </a:t>
            </a:r>
            <a:r>
              <a:rPr lang="en-US" altLang="ko-KR" sz="4400" b="1" dirty="0">
                <a:solidFill>
                  <a:srgbClr val="FFF602"/>
                </a:solidFill>
                <a:latin typeface="타이포_쌍문동 스텐실" pitchFamily="18" charset="-127"/>
                <a:ea typeface="타이포_쌍문동 스텐실" pitchFamily="18" charset="-127"/>
              </a:rPr>
              <a:t>Back</a:t>
            </a:r>
            <a:endParaRPr lang="ko-KR" altLang="en-US" sz="4400" b="1" dirty="0">
              <a:solidFill>
                <a:srgbClr val="FFF602"/>
              </a:solidFill>
              <a:latin typeface="타이포_쌍문동 스텐실" pitchFamily="18" charset="-127"/>
              <a:ea typeface="타이포_쌍문동 스텐실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26608" y="5488776"/>
            <a:ext cx="612920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HY견고딕" pitchFamily="18" charset="-127"/>
                <a:ea typeface="HY견고딕" pitchFamily="18" charset="-127"/>
              </a:rPr>
              <a:t>교보생명</a:t>
            </a:r>
            <a:r>
              <a:rPr lang="en-US" altLang="ko-KR" sz="2400" dirty="0">
                <a:latin typeface="HY견고딕" pitchFamily="18" charset="-127"/>
                <a:ea typeface="HY견고딕" pitchFamily="18" charset="-127"/>
              </a:rPr>
              <a:t>-KISA </a:t>
            </a:r>
            <a:r>
              <a:rPr lang="ko-KR" altLang="en-US" sz="2400" dirty="0">
                <a:latin typeface="HY견고딕" pitchFamily="18" charset="-127"/>
                <a:ea typeface="HY견고딕" pitchFamily="18" charset="-127"/>
              </a:rPr>
              <a:t>인슈어테크 해커톤</a:t>
            </a:r>
            <a:endParaRPr lang="en-US" altLang="ko-KR" sz="2400" dirty="0">
              <a:latin typeface="HY견고딕" pitchFamily="18" charset="-127"/>
              <a:ea typeface="HY견고딕" pitchFamily="18" charset="-127"/>
            </a:endParaRPr>
          </a:p>
          <a:p>
            <a:pPr algn="ctr"/>
            <a:endParaRPr lang="en-US" altLang="ko-KR" sz="400" dirty="0"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ko-KR" altLang="en-US" sz="2400" dirty="0">
                <a:latin typeface="HY견고딕" pitchFamily="18" charset="-127"/>
                <a:ea typeface="HY견고딕" pitchFamily="18" charset="-127"/>
              </a:rPr>
              <a:t>몰락한 보험왕</a:t>
            </a:r>
            <a:endParaRPr lang="en-US" altLang="ko-KR" sz="24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6" name="Picture 2" descr="C:\Users\ccu03\Desktop\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009" y="836712"/>
            <a:ext cx="1652400" cy="191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37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436312"/>
            <a:ext cx="1763688" cy="792088"/>
            <a:chOff x="494567" y="2060848"/>
            <a:chExt cx="1763688" cy="792088"/>
          </a:xfrm>
          <a:solidFill>
            <a:srgbClr val="B6EEFA"/>
          </a:solidFill>
        </p:grpSpPr>
        <p:grpSp>
          <p:nvGrpSpPr>
            <p:cNvPr id="6" name="그룹 5"/>
            <p:cNvGrpSpPr/>
            <p:nvPr/>
          </p:nvGrpSpPr>
          <p:grpSpPr>
            <a:xfrm>
              <a:off x="494567" y="2060848"/>
              <a:ext cx="1763688" cy="792088"/>
              <a:chOff x="323528" y="188640"/>
              <a:chExt cx="2040705" cy="864096"/>
            </a:xfrm>
            <a:grpFill/>
          </p:grpSpPr>
          <p:sp>
            <p:nvSpPr>
              <p:cNvPr id="4" name="직사각형 3"/>
              <p:cNvSpPr/>
              <p:nvPr/>
            </p:nvSpPr>
            <p:spPr>
              <a:xfrm>
                <a:off x="323528" y="188640"/>
                <a:ext cx="1584176" cy="86409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타원 4"/>
              <p:cNvSpPr/>
              <p:nvPr/>
            </p:nvSpPr>
            <p:spPr>
              <a:xfrm>
                <a:off x="1479567" y="188640"/>
                <a:ext cx="884666" cy="86409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1538175" y="2215607"/>
              <a:ext cx="648072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타이포_쌍문동 스텐실" pitchFamily="18" charset="-127"/>
                  <a:ea typeface="타이포_쌍문동 스텐실" pitchFamily="18" charset="-127"/>
                </a:rPr>
                <a:t>01</a:t>
              </a:r>
              <a:endParaRPr lang="ko-KR" altLang="en-US" sz="2400" dirty="0">
                <a:latin typeface="타이포_쌍문동 스텐실" pitchFamily="18" charset="-127"/>
                <a:ea typeface="타이포_쌍문동 스텐실" pitchFamily="18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763688" y="601524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타이포_쌍문동 스텐실" pitchFamily="18" charset="-127"/>
                <a:ea typeface="타이포_쌍문동 스텐실" pitchFamily="18" charset="-127"/>
              </a:rPr>
              <a:t>Project goal</a:t>
            </a:r>
            <a:r>
              <a:rPr lang="ko-KR" altLang="en-US" sz="2800" dirty="0">
                <a:latin typeface="타이포_쌍문동 스텐실" pitchFamily="18" charset="-127"/>
                <a:ea typeface="타이포_쌍문동 스텐실" pitchFamily="18" charset="-127"/>
              </a:rPr>
              <a:t>  </a:t>
            </a:r>
          </a:p>
        </p:txBody>
      </p:sp>
      <p:cxnSp>
        <p:nvCxnSpPr>
          <p:cNvPr id="14" name="직선 연결선 13"/>
          <p:cNvCxnSpPr>
            <a:stCxn id="4" idx="1"/>
          </p:cNvCxnSpPr>
          <p:nvPr/>
        </p:nvCxnSpPr>
        <p:spPr>
          <a:xfrm>
            <a:off x="0" y="832356"/>
            <a:ext cx="909081" cy="10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71600" y="4581128"/>
            <a:ext cx="3685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타이포_쌍문동 스텐실" pitchFamily="18" charset="-127"/>
                <a:ea typeface="타이포_쌍문동 스텐실" pitchFamily="18" charset="-127"/>
              </a:rPr>
              <a:t>헬스 </a:t>
            </a:r>
            <a:r>
              <a:rPr lang="ko-KR" altLang="en-US" sz="2800" dirty="0">
                <a:solidFill>
                  <a:srgbClr val="F9351B"/>
                </a:solidFill>
                <a:latin typeface="타이포_쌍문동 스텐실" pitchFamily="18" charset="-127"/>
                <a:ea typeface="타이포_쌍문동 스텐실" pitchFamily="18" charset="-127"/>
              </a:rPr>
              <a:t>케어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34860" y="4612486"/>
            <a:ext cx="2893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타이포_쌍문동 스텐실" pitchFamily="18" charset="-127"/>
                <a:ea typeface="타이포_쌍문동 스텐실" pitchFamily="18" charset="-127"/>
              </a:rPr>
              <a:t>보험 </a:t>
            </a:r>
            <a:r>
              <a:rPr lang="ko-KR" altLang="en-US" sz="2800" dirty="0">
                <a:solidFill>
                  <a:srgbClr val="F9351B"/>
                </a:solidFill>
                <a:latin typeface="타이포_쌍문동 스텐실" pitchFamily="18" charset="-127"/>
                <a:ea typeface="타이포_쌍문동 스텐실" pitchFamily="18" charset="-127"/>
              </a:rPr>
              <a:t>보장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00192" y="4581128"/>
            <a:ext cx="2893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타이포_쌍문동 스텐실" pitchFamily="18" charset="-127"/>
                <a:ea typeface="타이포_쌍문동 스텐실" pitchFamily="18" charset="-127"/>
              </a:rPr>
              <a:t>보험료 </a:t>
            </a:r>
            <a:r>
              <a:rPr lang="ko-KR" altLang="en-US" sz="2800" dirty="0">
                <a:solidFill>
                  <a:srgbClr val="F9351B"/>
                </a:solidFill>
                <a:latin typeface="타이포_쌍문동 스텐실" pitchFamily="18" charset="-127"/>
                <a:ea typeface="타이포_쌍문동 스텐실" pitchFamily="18" charset="-127"/>
              </a:rPr>
              <a:t>인하</a:t>
            </a:r>
          </a:p>
        </p:txBody>
      </p:sp>
      <p:pic>
        <p:nvPicPr>
          <p:cNvPr id="2050" name="Picture 2" descr="C:\Users\ccu03\Desktop\exerci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38" y="2406524"/>
            <a:ext cx="2232048" cy="22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ccu03\Desktop\accident (1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522" y="1988840"/>
            <a:ext cx="2232000" cy="22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ccu03\Desktop\give-mone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988840"/>
            <a:ext cx="2232000" cy="22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1653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436312"/>
            <a:ext cx="1763688" cy="792088"/>
            <a:chOff x="494567" y="2060848"/>
            <a:chExt cx="1763688" cy="792088"/>
          </a:xfrm>
          <a:solidFill>
            <a:srgbClr val="B6EEFA"/>
          </a:solidFill>
        </p:grpSpPr>
        <p:grpSp>
          <p:nvGrpSpPr>
            <p:cNvPr id="6" name="그룹 5"/>
            <p:cNvGrpSpPr/>
            <p:nvPr/>
          </p:nvGrpSpPr>
          <p:grpSpPr>
            <a:xfrm>
              <a:off x="494567" y="2060848"/>
              <a:ext cx="1763688" cy="792088"/>
              <a:chOff x="323528" y="188640"/>
              <a:chExt cx="2040705" cy="864096"/>
            </a:xfrm>
            <a:grpFill/>
          </p:grpSpPr>
          <p:sp>
            <p:nvSpPr>
              <p:cNvPr id="4" name="직사각형 3"/>
              <p:cNvSpPr/>
              <p:nvPr/>
            </p:nvSpPr>
            <p:spPr>
              <a:xfrm>
                <a:off x="323528" y="188640"/>
                <a:ext cx="1584176" cy="86409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타원 4"/>
              <p:cNvSpPr/>
              <p:nvPr/>
            </p:nvSpPr>
            <p:spPr>
              <a:xfrm>
                <a:off x="1479567" y="188640"/>
                <a:ext cx="884666" cy="86409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1538175" y="2215607"/>
              <a:ext cx="648072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타이포_쌍문동 스텐실" pitchFamily="18" charset="-127"/>
                  <a:ea typeface="타이포_쌍문동 스텐실" pitchFamily="18" charset="-127"/>
                </a:rPr>
                <a:t>01</a:t>
              </a:r>
              <a:endParaRPr lang="ko-KR" altLang="en-US" sz="2400" dirty="0">
                <a:latin typeface="타이포_쌍문동 스텐실" pitchFamily="18" charset="-127"/>
                <a:ea typeface="타이포_쌍문동 스텐실" pitchFamily="18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763688" y="601524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타이포_쌍문동 스텐실" pitchFamily="18" charset="-127"/>
                <a:ea typeface="타이포_쌍문동 스텐실" pitchFamily="18" charset="-127"/>
              </a:rPr>
              <a:t>Project goal</a:t>
            </a:r>
            <a:r>
              <a:rPr lang="ko-KR" altLang="en-US" sz="2800" dirty="0">
                <a:latin typeface="타이포_쌍문동 스텐실" pitchFamily="18" charset="-127"/>
                <a:ea typeface="타이포_쌍문동 스텐실" pitchFamily="18" charset="-127"/>
              </a:rPr>
              <a:t>  </a:t>
            </a:r>
          </a:p>
        </p:txBody>
      </p:sp>
      <p:cxnSp>
        <p:nvCxnSpPr>
          <p:cNvPr id="14" name="직선 연결선 13"/>
          <p:cNvCxnSpPr>
            <a:stCxn id="4" idx="1"/>
          </p:cNvCxnSpPr>
          <p:nvPr/>
        </p:nvCxnSpPr>
        <p:spPr>
          <a:xfrm>
            <a:off x="0" y="832356"/>
            <a:ext cx="909081" cy="10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FC8DAF7-9E48-4774-BBB7-7DCF9AC35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492896"/>
            <a:ext cx="2448272" cy="25922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81165D80-08C3-4BD6-981E-1260289F89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063" y="2492896"/>
            <a:ext cx="2664296" cy="25922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BF481C72-E749-4122-9262-3D3115B49E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0232" y="2363912"/>
            <a:ext cx="2052450" cy="285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690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123728" y="1772816"/>
            <a:ext cx="4176464" cy="1872208"/>
          </a:xfrm>
          <a:prstGeom prst="rect">
            <a:avLst/>
          </a:prstGeom>
          <a:solidFill>
            <a:srgbClr val="B6E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1772816"/>
            <a:ext cx="2123728" cy="1872208"/>
          </a:xfrm>
          <a:prstGeom prst="rect">
            <a:avLst/>
          </a:prstGeom>
          <a:solidFill>
            <a:srgbClr val="B6E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2132856"/>
            <a:ext cx="15841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latin typeface="타이포_쌍문동 스텐실" pitchFamily="18" charset="-127"/>
                <a:ea typeface="타이포_쌍문동 스텐실" pitchFamily="18" charset="-127"/>
              </a:rPr>
              <a:t>02</a:t>
            </a:r>
            <a:endParaRPr lang="ko-KR" altLang="en-US" sz="6600" dirty="0">
              <a:latin typeface="타이포_쌍문동 스텐실" pitchFamily="18" charset="-127"/>
              <a:ea typeface="타이포_쌍문동 스텐실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23728" y="1778040"/>
            <a:ext cx="48965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F9351B"/>
                </a:solidFill>
                <a:latin typeface="타이포_쌍문동 스텐실" pitchFamily="18" charset="-127"/>
                <a:ea typeface="타이포_쌍문동 스텐실" pitchFamily="18" charset="-127"/>
              </a:rPr>
              <a:t>MAIN</a:t>
            </a:r>
          </a:p>
          <a:p>
            <a:r>
              <a:rPr lang="en-US" altLang="ko-KR" sz="6000" dirty="0">
                <a:solidFill>
                  <a:srgbClr val="FFF602"/>
                </a:solidFill>
                <a:latin typeface="타이포_쌍문동 스텐실" pitchFamily="18" charset="-127"/>
                <a:ea typeface="타이포_쌍문동 스텐실" pitchFamily="18" charset="-127"/>
              </a:rPr>
              <a:t>FUNCTION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6300192" y="1772816"/>
            <a:ext cx="0" cy="5085184"/>
          </a:xfrm>
          <a:prstGeom prst="line">
            <a:avLst/>
          </a:prstGeom>
          <a:ln w="57150">
            <a:solidFill>
              <a:srgbClr val="B6EE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104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436312"/>
            <a:ext cx="1763688" cy="792088"/>
            <a:chOff x="494567" y="2060848"/>
            <a:chExt cx="1763688" cy="792088"/>
          </a:xfrm>
          <a:solidFill>
            <a:srgbClr val="B6EEFA"/>
          </a:solidFill>
        </p:grpSpPr>
        <p:grpSp>
          <p:nvGrpSpPr>
            <p:cNvPr id="4" name="그룹 3"/>
            <p:cNvGrpSpPr/>
            <p:nvPr/>
          </p:nvGrpSpPr>
          <p:grpSpPr>
            <a:xfrm>
              <a:off x="494567" y="2060848"/>
              <a:ext cx="1763688" cy="792088"/>
              <a:chOff x="323528" y="188640"/>
              <a:chExt cx="2040705" cy="864096"/>
            </a:xfrm>
            <a:grpFill/>
          </p:grpSpPr>
          <p:sp>
            <p:nvSpPr>
              <p:cNvPr id="6" name="직사각형 5"/>
              <p:cNvSpPr/>
              <p:nvPr/>
            </p:nvSpPr>
            <p:spPr>
              <a:xfrm>
                <a:off x="323528" y="188640"/>
                <a:ext cx="1584176" cy="86409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타원 6"/>
              <p:cNvSpPr/>
              <p:nvPr/>
            </p:nvSpPr>
            <p:spPr>
              <a:xfrm>
                <a:off x="1479567" y="188640"/>
                <a:ext cx="884666" cy="86409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1538175" y="2247255"/>
              <a:ext cx="648072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타이포_쌍문동 스텐실" pitchFamily="18" charset="-127"/>
                  <a:ea typeface="타이포_쌍문동 스텐실" pitchFamily="18" charset="-127"/>
                </a:rPr>
                <a:t>02</a:t>
              </a:r>
              <a:endParaRPr lang="ko-KR" altLang="en-US" sz="2400" dirty="0">
                <a:latin typeface="타이포_쌍문동 스텐실" pitchFamily="18" charset="-127"/>
                <a:ea typeface="타이포_쌍문동 스텐실" pitchFamily="18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35696" y="601524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타이포_쌍문동 스텐실" pitchFamily="18" charset="-127"/>
                <a:ea typeface="타이포_쌍문동 스텐실" pitchFamily="18" charset="-127"/>
              </a:rPr>
              <a:t>Application</a:t>
            </a:r>
            <a:endParaRPr lang="ko-KR" altLang="en-US" sz="2800" dirty="0">
              <a:latin typeface="타이포_쌍문동 스텐실" pitchFamily="18" charset="-127"/>
              <a:ea typeface="타이포_쌍문동 스텐실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832356"/>
            <a:ext cx="909081" cy="10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ccu03\Desktop\아카이브\Screenshot_2017-11-26-07-57-3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4784"/>
            <a:ext cx="2846481" cy="506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ccu03\Desktop\아카이브\Screenshot_2017-11-26-08-17-2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473344"/>
            <a:ext cx="2847600" cy="50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ccu03\Desktop\아카이브\KakaoTalk_20171126_08341285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60" y="1484784"/>
            <a:ext cx="2847600" cy="50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8535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436312"/>
            <a:ext cx="2133217" cy="792088"/>
            <a:chOff x="494567" y="2060848"/>
            <a:chExt cx="2133217" cy="792088"/>
          </a:xfrm>
        </p:grpSpPr>
        <p:grpSp>
          <p:nvGrpSpPr>
            <p:cNvPr id="4" name="그룹 3"/>
            <p:cNvGrpSpPr/>
            <p:nvPr/>
          </p:nvGrpSpPr>
          <p:grpSpPr>
            <a:xfrm>
              <a:off x="494567" y="2060848"/>
              <a:ext cx="1763688" cy="792088"/>
              <a:chOff x="323528" y="188640"/>
              <a:chExt cx="2040705" cy="864096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323528" y="188640"/>
                <a:ext cx="1584176" cy="864096"/>
              </a:xfrm>
              <a:prstGeom prst="rect">
                <a:avLst/>
              </a:prstGeom>
              <a:solidFill>
                <a:srgbClr val="B6EE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B6EEFA"/>
                  </a:solidFill>
                </a:endParaRPr>
              </a:p>
            </p:txBody>
          </p:sp>
          <p:sp>
            <p:nvSpPr>
              <p:cNvPr id="7" name="타원 6"/>
              <p:cNvSpPr/>
              <p:nvPr/>
            </p:nvSpPr>
            <p:spPr>
              <a:xfrm>
                <a:off x="1479567" y="188640"/>
                <a:ext cx="884666" cy="864096"/>
              </a:xfrm>
              <a:prstGeom prst="ellipse">
                <a:avLst/>
              </a:prstGeom>
              <a:solidFill>
                <a:srgbClr val="B6EE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1547664" y="2247255"/>
              <a:ext cx="1080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타이포_쌍문동 스텐실" pitchFamily="18" charset="-127"/>
                  <a:ea typeface="타이포_쌍문동 스텐실" pitchFamily="18" charset="-127"/>
                </a:rPr>
                <a:t>01</a:t>
              </a:r>
              <a:endParaRPr lang="ko-KR" altLang="en-US" sz="2400" dirty="0">
                <a:latin typeface="타이포_쌍문동 스텐실" pitchFamily="18" charset="-127"/>
                <a:ea typeface="타이포_쌍문동 스텐실" pitchFamily="18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35696" y="601524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타이포_쌍문동 스텐실" pitchFamily="18" charset="-127"/>
                <a:ea typeface="타이포_쌍문동 스텐실" pitchFamily="18" charset="-127"/>
              </a:rPr>
              <a:t>Application</a:t>
            </a:r>
            <a:endParaRPr lang="ko-KR" altLang="en-US" sz="2800" dirty="0">
              <a:latin typeface="타이포_쌍문동 스텐실" pitchFamily="18" charset="-127"/>
              <a:ea typeface="타이포_쌍문동 스텐실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832356"/>
            <a:ext cx="909081" cy="10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ccu03\Desktop\아카이브\Screenshot_2017-11-26-07-58-1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484784"/>
            <a:ext cx="2847600" cy="50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57" y="1483984"/>
            <a:ext cx="2847600" cy="50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941" y="1485584"/>
            <a:ext cx="2847150" cy="506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71485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436312"/>
            <a:ext cx="2133217" cy="792088"/>
            <a:chOff x="494567" y="2060848"/>
            <a:chExt cx="2133217" cy="792088"/>
          </a:xfrm>
        </p:grpSpPr>
        <p:grpSp>
          <p:nvGrpSpPr>
            <p:cNvPr id="4" name="그룹 3"/>
            <p:cNvGrpSpPr/>
            <p:nvPr/>
          </p:nvGrpSpPr>
          <p:grpSpPr>
            <a:xfrm>
              <a:off x="494567" y="2060848"/>
              <a:ext cx="1763688" cy="792088"/>
              <a:chOff x="323528" y="188640"/>
              <a:chExt cx="2040705" cy="864096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323528" y="188640"/>
                <a:ext cx="1584176" cy="864096"/>
              </a:xfrm>
              <a:prstGeom prst="rect">
                <a:avLst/>
              </a:prstGeom>
              <a:solidFill>
                <a:srgbClr val="B6EE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B6EEFA"/>
                  </a:solidFill>
                </a:endParaRPr>
              </a:p>
            </p:txBody>
          </p:sp>
          <p:sp>
            <p:nvSpPr>
              <p:cNvPr id="7" name="타원 6"/>
              <p:cNvSpPr/>
              <p:nvPr/>
            </p:nvSpPr>
            <p:spPr>
              <a:xfrm>
                <a:off x="1479567" y="188640"/>
                <a:ext cx="884666" cy="864096"/>
              </a:xfrm>
              <a:prstGeom prst="ellipse">
                <a:avLst/>
              </a:prstGeom>
              <a:solidFill>
                <a:srgbClr val="B6EE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1547664" y="2247255"/>
              <a:ext cx="1080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타이포_쌍문동 스텐실" pitchFamily="18" charset="-127"/>
                  <a:ea typeface="타이포_쌍문동 스텐실" pitchFamily="18" charset="-127"/>
                </a:rPr>
                <a:t>02</a:t>
              </a:r>
              <a:endParaRPr lang="ko-KR" altLang="en-US" sz="2400" dirty="0">
                <a:latin typeface="타이포_쌍문동 스텐실" pitchFamily="18" charset="-127"/>
                <a:ea typeface="타이포_쌍문동 스텐실" pitchFamily="18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35696" y="601524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타이포_쌍문동 스텐실" pitchFamily="18" charset="-127"/>
                <a:ea typeface="타이포_쌍문동 스텐실" pitchFamily="18" charset="-127"/>
              </a:rPr>
              <a:t>Application</a:t>
            </a:r>
            <a:endParaRPr lang="ko-KR" altLang="en-US" sz="2800" dirty="0">
              <a:latin typeface="타이포_쌍문동 스텐실" pitchFamily="18" charset="-127"/>
              <a:ea typeface="타이포_쌍문동 스텐실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832356"/>
            <a:ext cx="909081" cy="10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ccu03\Desktop\아카이브\Screenshot_2017-11-26-07-58-3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501493"/>
            <a:ext cx="2872108" cy="510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4A6BCD1-34E7-4D14-B9A4-B0C0A400A3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56" y="1501493"/>
            <a:ext cx="2872109" cy="5105970"/>
          </a:xfrm>
          <a:prstGeom prst="rect">
            <a:avLst/>
          </a:prstGeom>
        </p:spPr>
      </p:pic>
      <p:pic>
        <p:nvPicPr>
          <p:cNvPr id="13" name="Picture 2" descr="C:\Users\ccu03\Desktop\아카이브\Screenshot_2017-11-26-07-57-59 (1)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501493"/>
            <a:ext cx="2872800" cy="510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7747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772816"/>
            <a:ext cx="6300192" cy="1872208"/>
          </a:xfrm>
          <a:prstGeom prst="rect">
            <a:avLst/>
          </a:prstGeom>
          <a:solidFill>
            <a:srgbClr val="B6E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2132856"/>
            <a:ext cx="15841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latin typeface="타이포_쌍문동 스텐실" pitchFamily="18" charset="-127"/>
                <a:ea typeface="타이포_쌍문동 스텐실" pitchFamily="18" charset="-127"/>
              </a:rPr>
              <a:t>03</a:t>
            </a:r>
            <a:endParaRPr lang="ko-KR" altLang="en-US" sz="6600" dirty="0">
              <a:latin typeface="타이포_쌍문동 스텐실" pitchFamily="18" charset="-127"/>
              <a:ea typeface="타이포_쌍문동 스텐실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23728" y="1722288"/>
            <a:ext cx="65527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F9351B"/>
                </a:solidFill>
                <a:latin typeface="타이포_쌍문동 스텐실" pitchFamily="18" charset="-127"/>
                <a:ea typeface="타이포_쌍문동 스텐실" pitchFamily="18" charset="-127"/>
              </a:rPr>
              <a:t>TECHNIC</a:t>
            </a:r>
          </a:p>
          <a:p>
            <a:r>
              <a:rPr lang="en-US" altLang="ko-KR" sz="6000" dirty="0">
                <a:solidFill>
                  <a:srgbClr val="FFF602"/>
                </a:solidFill>
                <a:latin typeface="타이포_쌍문동 스텐실" pitchFamily="18" charset="-127"/>
                <a:ea typeface="타이포_쌍문동 스텐실" pitchFamily="18" charset="-127"/>
              </a:rPr>
              <a:t>CHART</a:t>
            </a:r>
          </a:p>
          <a:p>
            <a:r>
              <a:rPr lang="en-US" altLang="ko-KR" sz="6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/>
            </a:r>
            <a:br>
              <a:rPr lang="en-US" altLang="ko-KR" sz="6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endParaRPr lang="ko-KR" altLang="en-US" sz="6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6300192" y="1772816"/>
            <a:ext cx="0" cy="5085184"/>
          </a:xfrm>
          <a:prstGeom prst="line">
            <a:avLst/>
          </a:prstGeom>
          <a:ln w="57150">
            <a:solidFill>
              <a:srgbClr val="B6EE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104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/>
          <p:cNvSpPr/>
          <p:nvPr/>
        </p:nvSpPr>
        <p:spPr>
          <a:xfrm>
            <a:off x="339019" y="2527157"/>
            <a:ext cx="1644482" cy="1126273"/>
          </a:xfrm>
          <a:prstGeom prst="roundRect">
            <a:avLst/>
          </a:prstGeom>
          <a:solidFill>
            <a:srgbClr val="B6EEFA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타이포_쌍문동 스텐실" pitchFamily="18" charset="-127"/>
                <a:ea typeface="타이포_쌍문동 스텐실" pitchFamily="18" charset="-127"/>
              </a:rPr>
              <a:t>Arduino</a:t>
            </a:r>
            <a:endParaRPr lang="ko-KR" altLang="en-US" sz="2400" b="1" dirty="0">
              <a:solidFill>
                <a:schemeClr val="tx1"/>
              </a:solidFill>
              <a:latin typeface="타이포_쌍문동 스텐실" pitchFamily="18" charset="-127"/>
              <a:ea typeface="타이포_쌍문동 스텐실" pitchFamily="18" charset="-127"/>
            </a:endParaRPr>
          </a:p>
        </p:txBody>
      </p:sp>
      <p:sp>
        <p:nvSpPr>
          <p:cNvPr id="9" name="순서도: 처리 8"/>
          <p:cNvSpPr/>
          <p:nvPr/>
        </p:nvSpPr>
        <p:spPr>
          <a:xfrm>
            <a:off x="3235290" y="754854"/>
            <a:ext cx="986883" cy="657922"/>
          </a:xfrm>
          <a:prstGeom prst="flowChartProcess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계약상세조회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4728742" y="754854"/>
            <a:ext cx="1067394" cy="657922"/>
          </a:xfrm>
          <a:prstGeom prst="flowChartProcess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 정보 조회</a:t>
            </a:r>
          </a:p>
        </p:txBody>
      </p:sp>
      <p:sp>
        <p:nvSpPr>
          <p:cNvPr id="45" name="사각형: 둥근 모서리 4"/>
          <p:cNvSpPr/>
          <p:nvPr/>
        </p:nvSpPr>
        <p:spPr>
          <a:xfrm>
            <a:off x="335230" y="4581128"/>
            <a:ext cx="1644482" cy="1126273"/>
          </a:xfrm>
          <a:prstGeom prst="roundRect">
            <a:avLst/>
          </a:prstGeom>
          <a:solidFill>
            <a:srgbClr val="B6EEFA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타이포_쌍문동 스텐실" pitchFamily="18" charset="-127"/>
                <a:ea typeface="타이포_쌍문동 스텐실" pitchFamily="18" charset="-127"/>
              </a:rPr>
              <a:t>Cool</a:t>
            </a:r>
          </a:p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타이포_쌍문동 스텐실" pitchFamily="18" charset="-127"/>
                <a:ea typeface="타이포_쌍문동 스텐실" pitchFamily="18" charset="-127"/>
              </a:rPr>
              <a:t>Term</a:t>
            </a:r>
            <a:endParaRPr lang="ko-KR" altLang="en-US" sz="2400" b="1" dirty="0">
              <a:solidFill>
                <a:schemeClr val="tx1"/>
              </a:solidFill>
              <a:latin typeface="타이포_쌍문동 스텐실" pitchFamily="18" charset="-127"/>
              <a:ea typeface="타이포_쌍문동 스텐실" pitchFamily="18" charset="-127"/>
            </a:endParaRPr>
          </a:p>
        </p:txBody>
      </p:sp>
      <p:cxnSp>
        <p:nvCxnSpPr>
          <p:cNvPr id="28" name="직선 화살표 연결선 27"/>
          <p:cNvCxnSpPr>
            <a:stCxn id="5" idx="2"/>
            <a:endCxn id="45" idx="0"/>
          </p:cNvCxnSpPr>
          <p:nvPr/>
        </p:nvCxnSpPr>
        <p:spPr>
          <a:xfrm flipH="1">
            <a:off x="1157471" y="3653430"/>
            <a:ext cx="3789" cy="92769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사각형: 둥근 모서리 4"/>
          <p:cNvSpPr/>
          <p:nvPr/>
        </p:nvSpPr>
        <p:spPr>
          <a:xfrm>
            <a:off x="4448812" y="4581128"/>
            <a:ext cx="1644482" cy="1126273"/>
          </a:xfrm>
          <a:prstGeom prst="roundRect">
            <a:avLst/>
          </a:prstGeom>
          <a:solidFill>
            <a:srgbClr val="B6EEFA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타이포_쌍문동 스텐실" pitchFamily="18" charset="-127"/>
                <a:ea typeface="타이포_쌍문동 스텐실" pitchFamily="18" charset="-127"/>
              </a:rPr>
              <a:t>Local</a:t>
            </a:r>
          </a:p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타이포_쌍문동 스텐실" pitchFamily="18" charset="-127"/>
                <a:ea typeface="타이포_쌍문동 스텐실" pitchFamily="18" charset="-127"/>
              </a:rPr>
              <a:t>Server</a:t>
            </a:r>
          </a:p>
        </p:txBody>
      </p:sp>
      <p:cxnSp>
        <p:nvCxnSpPr>
          <p:cNvPr id="64" name="직선 화살표 연결선 63"/>
          <p:cNvCxnSpPr>
            <a:stCxn id="45" idx="3"/>
            <a:endCxn id="51" idx="1"/>
          </p:cNvCxnSpPr>
          <p:nvPr/>
        </p:nvCxnSpPr>
        <p:spPr>
          <a:xfrm>
            <a:off x="1979712" y="5144265"/>
            <a:ext cx="2469100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4"/>
          <p:cNvSpPr/>
          <p:nvPr/>
        </p:nvSpPr>
        <p:spPr>
          <a:xfrm>
            <a:off x="4439686" y="2527157"/>
            <a:ext cx="1644482" cy="1126273"/>
          </a:xfrm>
          <a:prstGeom prst="roundRect">
            <a:avLst/>
          </a:prstGeom>
          <a:solidFill>
            <a:srgbClr val="B6EEFA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타이포_쌍문동 스텐실" pitchFamily="18" charset="-127"/>
                <a:ea typeface="타이포_쌍문동 스텐실" pitchFamily="18" charset="-127"/>
              </a:rPr>
              <a:t>Android</a:t>
            </a:r>
          </a:p>
        </p:txBody>
      </p:sp>
      <p:cxnSp>
        <p:nvCxnSpPr>
          <p:cNvPr id="72" name="직선 화살표 연결선 71"/>
          <p:cNvCxnSpPr>
            <a:stCxn id="51" idx="0"/>
            <a:endCxn id="69" idx="2"/>
          </p:cNvCxnSpPr>
          <p:nvPr/>
        </p:nvCxnSpPr>
        <p:spPr>
          <a:xfrm flipH="1" flipV="1">
            <a:off x="5261927" y="3653430"/>
            <a:ext cx="9126" cy="92769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꺾인 연결선 66"/>
          <p:cNvCxnSpPr>
            <a:stCxn id="9" idx="2"/>
            <a:endCxn id="69" idx="0"/>
          </p:cNvCxnSpPr>
          <p:nvPr/>
        </p:nvCxnSpPr>
        <p:spPr>
          <a:xfrm rot="16200000" flipH="1">
            <a:off x="3938139" y="1203368"/>
            <a:ext cx="1114381" cy="1533195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76"/>
          <p:cNvCxnSpPr>
            <a:stCxn id="11" idx="2"/>
            <a:endCxn id="69" idx="0"/>
          </p:cNvCxnSpPr>
          <p:nvPr/>
        </p:nvCxnSpPr>
        <p:spPr>
          <a:xfrm rot="5400000">
            <a:off x="4704993" y="1969710"/>
            <a:ext cx="1114381" cy="512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사각형: 둥근 모서리 4"/>
          <p:cNvSpPr/>
          <p:nvPr/>
        </p:nvSpPr>
        <p:spPr>
          <a:xfrm>
            <a:off x="339019" y="711609"/>
            <a:ext cx="1644482" cy="1126273"/>
          </a:xfrm>
          <a:prstGeom prst="roundRect">
            <a:avLst/>
          </a:prstGeom>
          <a:solidFill>
            <a:srgbClr val="B6EEFA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타이포_쌍문동 스텐실" pitchFamily="18" charset="-127"/>
                <a:ea typeface="타이포_쌍문동 스텐실" pitchFamily="18" charset="-127"/>
              </a:rPr>
              <a:t>Sensor</a:t>
            </a:r>
            <a:endParaRPr lang="ko-KR" altLang="en-US" sz="2400" b="1" dirty="0">
              <a:solidFill>
                <a:schemeClr val="tx1"/>
              </a:solidFill>
              <a:latin typeface="타이포_쌍문동 스텐실" pitchFamily="18" charset="-127"/>
              <a:ea typeface="타이포_쌍문동 스텐실" pitchFamily="18" charset="-127"/>
            </a:endParaRPr>
          </a:p>
        </p:txBody>
      </p:sp>
      <p:cxnSp>
        <p:nvCxnSpPr>
          <p:cNvPr id="83" name="직선 화살표 연결선 82"/>
          <p:cNvCxnSpPr>
            <a:stCxn id="80" idx="2"/>
            <a:endCxn id="5" idx="0"/>
          </p:cNvCxnSpPr>
          <p:nvPr/>
        </p:nvCxnSpPr>
        <p:spPr>
          <a:xfrm>
            <a:off x="1161260" y="1837882"/>
            <a:ext cx="0" cy="689275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사각형: 둥근 모서리 4"/>
          <p:cNvSpPr/>
          <p:nvPr/>
        </p:nvSpPr>
        <p:spPr>
          <a:xfrm>
            <a:off x="6642293" y="1274745"/>
            <a:ext cx="2178179" cy="1126273"/>
          </a:xfrm>
          <a:prstGeom prst="roundRect">
            <a:avLst/>
          </a:prstGeom>
          <a:solidFill>
            <a:srgbClr val="B6EEFA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타이포_쌍문동 스텐실" pitchFamily="18" charset="-127"/>
                <a:ea typeface="타이포_쌍문동 스텐실" pitchFamily="18" charset="-127"/>
              </a:rPr>
              <a:t>Insurance</a:t>
            </a:r>
          </a:p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타이포_쌍문동 스텐실" pitchFamily="18" charset="-127"/>
                <a:ea typeface="타이포_쌍문동 스텐실" pitchFamily="18" charset="-127"/>
              </a:rPr>
              <a:t>Company</a:t>
            </a:r>
            <a:endParaRPr lang="ko-KR" altLang="en-US" sz="2400" b="1" dirty="0">
              <a:solidFill>
                <a:schemeClr val="tx1"/>
              </a:solidFill>
              <a:latin typeface="타이포_쌍문동 스텐실" pitchFamily="18" charset="-127"/>
              <a:ea typeface="타이포_쌍문동 스텐실" pitchFamily="18" charset="-127"/>
            </a:endParaRPr>
          </a:p>
        </p:txBody>
      </p:sp>
      <p:sp>
        <p:nvSpPr>
          <p:cNvPr id="96" name="사각형: 둥근 모서리 4"/>
          <p:cNvSpPr/>
          <p:nvPr/>
        </p:nvSpPr>
        <p:spPr>
          <a:xfrm>
            <a:off x="6730378" y="3454855"/>
            <a:ext cx="1946078" cy="1126273"/>
          </a:xfrm>
          <a:prstGeom prst="roundRect">
            <a:avLst/>
          </a:prstGeom>
          <a:solidFill>
            <a:srgbClr val="B6EEFA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타이포_쌍문동 스텐실" pitchFamily="18" charset="-127"/>
                <a:ea typeface="타이포_쌍문동 스텐실" pitchFamily="18" charset="-127"/>
              </a:rPr>
              <a:t>Customer</a:t>
            </a:r>
            <a:endParaRPr lang="ko-KR" altLang="en-US" sz="2400" b="1" dirty="0">
              <a:solidFill>
                <a:schemeClr val="tx1"/>
              </a:solidFill>
              <a:latin typeface="타이포_쌍문동 스텐실" pitchFamily="18" charset="-127"/>
              <a:ea typeface="타이포_쌍문동 스텐실" pitchFamily="18" charset="-127"/>
            </a:endParaRPr>
          </a:p>
        </p:txBody>
      </p:sp>
      <p:cxnSp>
        <p:nvCxnSpPr>
          <p:cNvPr id="97" name="꺾인 연결선 96"/>
          <p:cNvCxnSpPr>
            <a:stCxn id="69" idx="3"/>
            <a:endCxn id="95" idx="1"/>
          </p:cNvCxnSpPr>
          <p:nvPr/>
        </p:nvCxnSpPr>
        <p:spPr>
          <a:xfrm flipV="1">
            <a:off x="6084168" y="1837882"/>
            <a:ext cx="558125" cy="1252412"/>
          </a:xfrm>
          <a:prstGeom prst="bentConnector3">
            <a:avLst>
              <a:gd name="adj1" fmla="val 56972"/>
            </a:avLst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 99"/>
          <p:cNvCxnSpPr>
            <a:stCxn id="69" idx="3"/>
            <a:endCxn id="96" idx="1"/>
          </p:cNvCxnSpPr>
          <p:nvPr/>
        </p:nvCxnSpPr>
        <p:spPr>
          <a:xfrm>
            <a:off x="6084168" y="3090294"/>
            <a:ext cx="646210" cy="927698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사각형: 둥근 모서리 4"/>
          <p:cNvSpPr/>
          <p:nvPr/>
        </p:nvSpPr>
        <p:spPr>
          <a:xfrm>
            <a:off x="2279446" y="2527873"/>
            <a:ext cx="1644482" cy="1126273"/>
          </a:xfrm>
          <a:prstGeom prst="roundRect">
            <a:avLst/>
          </a:prstGeom>
          <a:solidFill>
            <a:srgbClr val="B6EEFA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타이포_쌍문동 스텐실" pitchFamily="18" charset="-127"/>
                <a:ea typeface="타이포_쌍문동 스텐실" pitchFamily="18" charset="-127"/>
              </a:rPr>
              <a:t>SQLite</a:t>
            </a:r>
          </a:p>
        </p:txBody>
      </p:sp>
      <p:cxnSp>
        <p:nvCxnSpPr>
          <p:cNvPr id="139" name="직선 화살표 연결선 138"/>
          <p:cNvCxnSpPr>
            <a:stCxn id="122" idx="3"/>
            <a:endCxn id="69" idx="1"/>
          </p:cNvCxnSpPr>
          <p:nvPr/>
        </p:nvCxnSpPr>
        <p:spPr>
          <a:xfrm flipV="1">
            <a:off x="3923928" y="3090294"/>
            <a:ext cx="515758" cy="716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>
            <a:stCxn id="69" idx="1"/>
            <a:endCxn id="122" idx="3"/>
          </p:cNvCxnSpPr>
          <p:nvPr/>
        </p:nvCxnSpPr>
        <p:spPr>
          <a:xfrm flipH="1">
            <a:off x="3923928" y="3090294"/>
            <a:ext cx="515758" cy="716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4241600" y="1556792"/>
            <a:ext cx="133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API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B6B6D3B-884F-4BEF-9E23-E8A3A73887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500" y="903132"/>
            <a:ext cx="801379" cy="80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9576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772816"/>
            <a:ext cx="6300192" cy="1872208"/>
          </a:xfrm>
          <a:prstGeom prst="rect">
            <a:avLst/>
          </a:prstGeom>
          <a:solidFill>
            <a:srgbClr val="B6E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2132856"/>
            <a:ext cx="15841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latin typeface="타이포_쌍문동 스텐실" pitchFamily="18" charset="-127"/>
                <a:ea typeface="타이포_쌍문동 스텐실" pitchFamily="18" charset="-127"/>
              </a:rPr>
              <a:t>04</a:t>
            </a:r>
            <a:endParaRPr lang="ko-KR" altLang="en-US" sz="6600" dirty="0">
              <a:latin typeface="타이포_쌍문동 스텐실" pitchFamily="18" charset="-127"/>
              <a:ea typeface="타이포_쌍문동 스텐실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23728" y="1762938"/>
            <a:ext cx="66467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F9351B"/>
                </a:solidFill>
                <a:latin typeface="타이포_쌍문동 스텐실" pitchFamily="18" charset="-127"/>
                <a:ea typeface="타이포_쌍문동 스텐실" pitchFamily="18" charset="-127"/>
              </a:rPr>
              <a:t>PRODUCT</a:t>
            </a:r>
            <a:r>
              <a:rPr lang="en-US" altLang="ko-KR" sz="6000" dirty="0">
                <a:latin typeface="타이포_쌍문동 스텐실" pitchFamily="18" charset="-127"/>
                <a:ea typeface="타이포_쌍문동 스텐실" pitchFamily="18" charset="-127"/>
              </a:rPr>
              <a:t> </a:t>
            </a:r>
            <a:r>
              <a:rPr lang="en-US" altLang="ko-KR" sz="6000" dirty="0">
                <a:solidFill>
                  <a:srgbClr val="FFF602"/>
                </a:solidFill>
                <a:latin typeface="타이포_쌍문동 스텐실" pitchFamily="18" charset="-127"/>
                <a:ea typeface="타이포_쌍문동 스텐실" pitchFamily="18" charset="-127"/>
              </a:rPr>
              <a:t>TESTING</a:t>
            </a:r>
          </a:p>
          <a:p>
            <a:r>
              <a:rPr lang="en-US" altLang="ko-KR" sz="6600" dirty="0"/>
              <a:t/>
            </a:r>
            <a:br>
              <a:rPr lang="en-US" altLang="ko-KR" sz="6600" dirty="0"/>
            </a:br>
            <a:endParaRPr lang="en-US" altLang="ko-KR" sz="6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6300192" y="1772816"/>
            <a:ext cx="0" cy="5085184"/>
          </a:xfrm>
          <a:prstGeom prst="line">
            <a:avLst/>
          </a:prstGeom>
          <a:ln w="57150">
            <a:solidFill>
              <a:srgbClr val="B6EE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87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772816"/>
            <a:ext cx="6300192" cy="1872208"/>
          </a:xfrm>
          <a:prstGeom prst="rect">
            <a:avLst/>
          </a:prstGeom>
          <a:solidFill>
            <a:srgbClr val="B6E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2132856"/>
            <a:ext cx="15841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latin typeface="타이포_쌍문동 스텐실" pitchFamily="18" charset="-127"/>
                <a:ea typeface="타이포_쌍문동 스텐실" pitchFamily="18" charset="-127"/>
              </a:rPr>
              <a:t>05</a:t>
            </a:r>
            <a:endParaRPr lang="ko-KR" altLang="en-US" sz="6600" dirty="0">
              <a:latin typeface="타이포_쌍문동 스텐실" pitchFamily="18" charset="-127"/>
              <a:ea typeface="타이포_쌍문동 스텐실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23728" y="1772816"/>
            <a:ext cx="66467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150" dirty="0">
                <a:solidFill>
                  <a:srgbClr val="F9351B"/>
                </a:solidFill>
                <a:latin typeface="타이포_쌍문동 스텐실" pitchFamily="18" charset="-127"/>
                <a:ea typeface="타이포_쌍문동 스텐실" pitchFamily="18" charset="-127"/>
              </a:rPr>
              <a:t>QEUSTION</a:t>
            </a:r>
          </a:p>
          <a:p>
            <a:r>
              <a:rPr lang="en-US" altLang="ko-KR" sz="6000" dirty="0">
                <a:solidFill>
                  <a:srgbClr val="FFF602"/>
                </a:solidFill>
                <a:latin typeface="타이포_쌍문동 스텐실" pitchFamily="18" charset="-127"/>
                <a:ea typeface="타이포_쌍문동 스텐실" pitchFamily="18" charset="-127"/>
              </a:rPr>
              <a:t>ANSWER</a:t>
            </a:r>
          </a:p>
          <a:p>
            <a:r>
              <a:rPr lang="en-US" altLang="ko-KR" sz="6000" dirty="0"/>
              <a:t/>
            </a:r>
            <a:br>
              <a:rPr lang="en-US" altLang="ko-KR" sz="6000" dirty="0"/>
            </a:br>
            <a:endParaRPr lang="en-US" altLang="ko-KR" sz="6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6300192" y="1772816"/>
            <a:ext cx="0" cy="5085184"/>
          </a:xfrm>
          <a:prstGeom prst="line">
            <a:avLst/>
          </a:prstGeom>
          <a:ln w="57150">
            <a:solidFill>
              <a:srgbClr val="B6EE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87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E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010613" y="2160732"/>
            <a:ext cx="0" cy="46972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79512" y="1052736"/>
            <a:ext cx="40324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6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932040" y="4306163"/>
            <a:ext cx="144016" cy="144016"/>
          </a:xfrm>
          <a:prstGeom prst="ellipse">
            <a:avLst/>
          </a:prstGeom>
          <a:solidFill>
            <a:srgbClr val="B6EEFA"/>
          </a:solidFill>
          <a:ln w="38100">
            <a:solidFill>
              <a:srgbClr val="FFF6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938605" y="3081801"/>
            <a:ext cx="144016" cy="144016"/>
          </a:xfrm>
          <a:prstGeom prst="ellipse">
            <a:avLst/>
          </a:prstGeom>
          <a:solidFill>
            <a:srgbClr val="B6EEFA"/>
          </a:solidFill>
          <a:ln w="38100">
            <a:solidFill>
              <a:srgbClr val="F935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4938605" y="5593015"/>
            <a:ext cx="144016" cy="144016"/>
          </a:xfrm>
          <a:prstGeom prst="ellipse">
            <a:avLst/>
          </a:prstGeom>
          <a:solidFill>
            <a:srgbClr val="B6EEFA"/>
          </a:solidFill>
          <a:ln w="38100">
            <a:solidFill>
              <a:srgbClr val="F935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92080" y="2991435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F602"/>
                </a:solidFill>
              </a:rPr>
              <a:t>PROJECT GOAL</a:t>
            </a:r>
            <a:endParaRPr lang="ko-KR" altLang="en-US" sz="2400" b="1" dirty="0">
              <a:solidFill>
                <a:srgbClr val="FFF60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92080" y="4152855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9351B"/>
                </a:solidFill>
              </a:rPr>
              <a:t>MAIN FUNCTION</a:t>
            </a:r>
            <a:endParaRPr lang="ko-KR" altLang="en-US" sz="2400" b="1" dirty="0">
              <a:solidFill>
                <a:srgbClr val="F9351B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92080" y="5419382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F602"/>
                </a:solidFill>
              </a:rPr>
              <a:t>TECHNICAL CHART</a:t>
            </a:r>
            <a:endParaRPr lang="ko-KR" altLang="en-US" sz="2400" b="1" dirty="0">
              <a:solidFill>
                <a:srgbClr val="FFF602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FB9DA05E-5A9D-4EBE-96AE-F98CC41FC7A5}"/>
              </a:ext>
            </a:extLst>
          </p:cNvPr>
          <p:cNvSpPr/>
          <p:nvPr/>
        </p:nvSpPr>
        <p:spPr>
          <a:xfrm>
            <a:off x="4932040" y="2029602"/>
            <a:ext cx="144016" cy="144016"/>
          </a:xfrm>
          <a:prstGeom prst="ellipse">
            <a:avLst/>
          </a:prstGeom>
          <a:solidFill>
            <a:srgbClr val="B6EEFA"/>
          </a:solidFill>
          <a:ln w="38100">
            <a:solidFill>
              <a:srgbClr val="FFF6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093E54B-EA7C-4003-B939-C1D57B39680B}"/>
              </a:ext>
            </a:extLst>
          </p:cNvPr>
          <p:cNvSpPr txBox="1"/>
          <p:nvPr/>
        </p:nvSpPr>
        <p:spPr>
          <a:xfrm>
            <a:off x="5292080" y="1876294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9351B"/>
                </a:solidFill>
              </a:rPr>
              <a:t>INTRO</a:t>
            </a:r>
            <a:endParaRPr lang="ko-KR" altLang="en-US" sz="2400" b="1" dirty="0">
              <a:solidFill>
                <a:srgbClr val="F935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0782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E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004048" y="-99392"/>
            <a:ext cx="6565" cy="44812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79512" y="1052736"/>
            <a:ext cx="40324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6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932040" y="3006244"/>
            <a:ext cx="144016" cy="144016"/>
          </a:xfrm>
          <a:prstGeom prst="ellipse">
            <a:avLst/>
          </a:prstGeom>
          <a:solidFill>
            <a:srgbClr val="B6EEFA"/>
          </a:solidFill>
          <a:ln w="38100">
            <a:solidFill>
              <a:srgbClr val="F935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4938605" y="4293096"/>
            <a:ext cx="144016" cy="144016"/>
          </a:xfrm>
          <a:prstGeom prst="ellipse">
            <a:avLst/>
          </a:prstGeom>
          <a:solidFill>
            <a:srgbClr val="B6EEFA"/>
          </a:solidFill>
          <a:ln w="38100">
            <a:solidFill>
              <a:srgbClr val="FFF6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92080" y="2852936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F602"/>
                </a:solidFill>
              </a:rPr>
              <a:t>PRODUCT TESTING </a:t>
            </a:r>
            <a:endParaRPr lang="ko-KR" altLang="en-US" sz="2400" b="1" dirty="0">
              <a:solidFill>
                <a:srgbClr val="FFF60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92080" y="4077072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9351B"/>
                </a:solidFill>
              </a:rPr>
              <a:t>Q&amp;A</a:t>
            </a:r>
            <a:endParaRPr lang="ko-KR" altLang="en-US" sz="2400" b="1" dirty="0">
              <a:solidFill>
                <a:srgbClr val="F935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0065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772816"/>
            <a:ext cx="6300192" cy="1872208"/>
          </a:xfrm>
          <a:prstGeom prst="rect">
            <a:avLst/>
          </a:prstGeom>
          <a:solidFill>
            <a:srgbClr val="B6E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2132856"/>
            <a:ext cx="15841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latin typeface="타이포_쌍문동 스텐실" pitchFamily="18" charset="-127"/>
                <a:ea typeface="타이포_쌍문동 스텐실" pitchFamily="18" charset="-127"/>
              </a:rPr>
              <a:t>00</a:t>
            </a:r>
            <a:endParaRPr lang="ko-KR" altLang="en-US" sz="6600" dirty="0">
              <a:latin typeface="타이포_쌍문동 스텐실" pitchFamily="18" charset="-127"/>
              <a:ea typeface="타이포_쌍문동 스텐실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23728" y="2179022"/>
            <a:ext cx="43924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F9351B"/>
                </a:solidFill>
                <a:latin typeface="타이포_쌍문동 스텐실" pitchFamily="18" charset="-127"/>
                <a:ea typeface="타이포_쌍문동 스텐실" pitchFamily="18" charset="-127"/>
              </a:rPr>
              <a:t>INT</a:t>
            </a:r>
            <a:r>
              <a:rPr lang="en-US" altLang="ko-KR" sz="6000" dirty="0">
                <a:solidFill>
                  <a:srgbClr val="FFFF00"/>
                </a:solidFill>
                <a:latin typeface="타이포_쌍문동 스텐실" pitchFamily="18" charset="-127"/>
                <a:ea typeface="타이포_쌍문동 스텐실" pitchFamily="18" charset="-127"/>
              </a:rPr>
              <a:t>RO</a:t>
            </a:r>
            <a:endParaRPr lang="ko-KR" altLang="en-US" sz="6000" dirty="0">
              <a:solidFill>
                <a:srgbClr val="FFFF00"/>
              </a:solidFill>
              <a:latin typeface="타이포_쌍문동 스텐실" pitchFamily="18" charset="-127"/>
              <a:ea typeface="타이포_쌍문동 스텐실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300192" y="1772816"/>
            <a:ext cx="0" cy="5085184"/>
          </a:xfrm>
          <a:prstGeom prst="line">
            <a:avLst/>
          </a:prstGeom>
          <a:ln w="57150">
            <a:solidFill>
              <a:srgbClr val="B6EE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4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436312"/>
            <a:ext cx="1763688" cy="792088"/>
            <a:chOff x="494567" y="2060848"/>
            <a:chExt cx="1763688" cy="792088"/>
          </a:xfrm>
          <a:solidFill>
            <a:srgbClr val="B6EEFA"/>
          </a:solidFill>
        </p:grpSpPr>
        <p:grpSp>
          <p:nvGrpSpPr>
            <p:cNvPr id="6" name="그룹 5"/>
            <p:cNvGrpSpPr/>
            <p:nvPr/>
          </p:nvGrpSpPr>
          <p:grpSpPr>
            <a:xfrm>
              <a:off x="494567" y="2060848"/>
              <a:ext cx="1763688" cy="792088"/>
              <a:chOff x="323528" y="188640"/>
              <a:chExt cx="2040705" cy="864096"/>
            </a:xfrm>
            <a:grpFill/>
          </p:grpSpPr>
          <p:sp>
            <p:nvSpPr>
              <p:cNvPr id="4" name="직사각형 3"/>
              <p:cNvSpPr/>
              <p:nvPr/>
            </p:nvSpPr>
            <p:spPr>
              <a:xfrm>
                <a:off x="323528" y="188640"/>
                <a:ext cx="1584176" cy="86409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타원 4"/>
              <p:cNvSpPr/>
              <p:nvPr/>
            </p:nvSpPr>
            <p:spPr>
              <a:xfrm>
                <a:off x="1479567" y="188640"/>
                <a:ext cx="884666" cy="86409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1538175" y="2215607"/>
              <a:ext cx="648072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타이포_쌍문동 스텐실" pitchFamily="18" charset="-127"/>
                  <a:ea typeface="타이포_쌍문동 스텐실" pitchFamily="18" charset="-127"/>
                </a:rPr>
                <a:t>00</a:t>
              </a:r>
              <a:endParaRPr lang="ko-KR" altLang="en-US" sz="2400" dirty="0">
                <a:latin typeface="타이포_쌍문동 스텐실" pitchFamily="18" charset="-127"/>
                <a:ea typeface="타이포_쌍문동 스텐실" pitchFamily="18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763688" y="601524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타이포_쌍문동 스텐실" pitchFamily="18" charset="-127"/>
                <a:ea typeface="타이포_쌍문동 스텐실" pitchFamily="18" charset="-127"/>
              </a:rPr>
              <a:t>OUR INSURE</a:t>
            </a:r>
            <a:endParaRPr lang="ko-KR" altLang="en-US" sz="2800" dirty="0">
              <a:latin typeface="타이포_쌍문동 스텐실" pitchFamily="18" charset="-127"/>
              <a:ea typeface="타이포_쌍문동 스텐실" pitchFamily="18" charset="-127"/>
            </a:endParaRPr>
          </a:p>
        </p:txBody>
      </p:sp>
      <p:cxnSp>
        <p:nvCxnSpPr>
          <p:cNvPr id="14" name="직선 연결선 13"/>
          <p:cNvCxnSpPr>
            <a:stCxn id="4" idx="1"/>
          </p:cNvCxnSpPr>
          <p:nvPr/>
        </p:nvCxnSpPr>
        <p:spPr>
          <a:xfrm>
            <a:off x="0" y="832356"/>
            <a:ext cx="909081" cy="10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59404" y="4610766"/>
            <a:ext cx="3685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9351B"/>
                </a:solidFill>
                <a:latin typeface="타이포_쌍문동 스텐실" pitchFamily="18" charset="-127"/>
                <a:ea typeface="타이포_쌍문동 스텐실" pitchFamily="18" charset="-127"/>
              </a:rPr>
              <a:t>RISK</a:t>
            </a:r>
            <a:endParaRPr lang="ko-KR" altLang="en-US" sz="2800" dirty="0">
              <a:solidFill>
                <a:srgbClr val="F9351B"/>
              </a:solidFill>
              <a:latin typeface="타이포_쌍문동 스텐실" pitchFamily="18" charset="-127"/>
              <a:ea typeface="타이포_쌍문동 스텐실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98153" y="4642124"/>
            <a:ext cx="2893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타이포_쌍문동 스텐실" pitchFamily="18" charset="-127"/>
                <a:ea typeface="타이포_쌍문동 스텐실" pitchFamily="18" charset="-127"/>
              </a:rPr>
              <a:t>INSURE</a:t>
            </a:r>
            <a:endParaRPr lang="ko-KR" altLang="en-US" sz="2800" dirty="0">
              <a:solidFill>
                <a:srgbClr val="F9351B"/>
              </a:solidFill>
              <a:latin typeface="타이포_쌍문동 스텐실" pitchFamily="18" charset="-127"/>
              <a:ea typeface="타이포_쌍문동 스텐실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32012" y="4609308"/>
            <a:ext cx="2893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9351B"/>
                </a:solidFill>
                <a:latin typeface="타이포_쌍문동 스텐실" pitchFamily="18" charset="-127"/>
                <a:ea typeface="타이포_쌍문동 스텐실" pitchFamily="18" charset="-127"/>
              </a:rPr>
              <a:t>HAPPINESS</a:t>
            </a:r>
            <a:endParaRPr lang="ko-KR" altLang="en-US" sz="2800" dirty="0">
              <a:solidFill>
                <a:srgbClr val="F9351B"/>
              </a:solidFill>
              <a:latin typeface="타이포_쌍문동 스텐실" pitchFamily="18" charset="-127"/>
              <a:ea typeface="타이포_쌍문동 스텐실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D77D4F9-B563-4859-A58B-0DB6D6C6AC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24" y="1844824"/>
            <a:ext cx="2484152" cy="24841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A84A751C-7A24-4A09-8CCC-FAE2E7987A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739" y="1960963"/>
            <a:ext cx="2484153" cy="248415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F2162D99-1C43-4BE1-9123-247695A138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012" y="2021294"/>
            <a:ext cx="2307682" cy="230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3148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772816"/>
            <a:ext cx="6300192" cy="1872208"/>
          </a:xfrm>
          <a:prstGeom prst="rect">
            <a:avLst/>
          </a:prstGeom>
          <a:solidFill>
            <a:srgbClr val="B6E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2132856"/>
            <a:ext cx="15841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latin typeface="타이포_쌍문동 스텐실" pitchFamily="18" charset="-127"/>
                <a:ea typeface="타이포_쌍문동 스텐실" pitchFamily="18" charset="-127"/>
              </a:rPr>
              <a:t>01</a:t>
            </a:r>
            <a:endParaRPr lang="ko-KR" altLang="en-US" sz="6600" dirty="0">
              <a:latin typeface="타이포_쌍문동 스텐실" pitchFamily="18" charset="-127"/>
              <a:ea typeface="타이포_쌍문동 스텐실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23728" y="1778040"/>
            <a:ext cx="43924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F9351B"/>
                </a:solidFill>
                <a:latin typeface="타이포_쌍문동 스텐실" pitchFamily="18" charset="-127"/>
                <a:ea typeface="타이포_쌍문동 스텐실" pitchFamily="18" charset="-127"/>
              </a:rPr>
              <a:t>PROJECT </a:t>
            </a:r>
          </a:p>
          <a:p>
            <a:r>
              <a:rPr lang="en-US" altLang="ko-KR" sz="6000" dirty="0">
                <a:solidFill>
                  <a:srgbClr val="FFF602"/>
                </a:solidFill>
                <a:latin typeface="타이포_쌍문동 스텐실" pitchFamily="18" charset="-127"/>
                <a:ea typeface="타이포_쌍문동 스텐실" pitchFamily="18" charset="-127"/>
              </a:rPr>
              <a:t>GOAL</a:t>
            </a:r>
            <a:endParaRPr lang="ko-KR" altLang="en-US" sz="6000" dirty="0">
              <a:solidFill>
                <a:srgbClr val="FFF602"/>
              </a:solidFill>
              <a:latin typeface="타이포_쌍문동 스텐실" pitchFamily="18" charset="-127"/>
              <a:ea typeface="타이포_쌍문동 스텐실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300192" y="1772816"/>
            <a:ext cx="0" cy="5085184"/>
          </a:xfrm>
          <a:prstGeom prst="line">
            <a:avLst/>
          </a:prstGeom>
          <a:ln w="57150">
            <a:solidFill>
              <a:srgbClr val="B6EE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368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436312"/>
            <a:ext cx="1763688" cy="792088"/>
            <a:chOff x="494567" y="2060848"/>
            <a:chExt cx="1763688" cy="792088"/>
          </a:xfrm>
          <a:solidFill>
            <a:srgbClr val="B6EEFA"/>
          </a:solidFill>
        </p:grpSpPr>
        <p:grpSp>
          <p:nvGrpSpPr>
            <p:cNvPr id="6" name="그룹 5"/>
            <p:cNvGrpSpPr/>
            <p:nvPr/>
          </p:nvGrpSpPr>
          <p:grpSpPr>
            <a:xfrm>
              <a:off x="494567" y="2060848"/>
              <a:ext cx="1763688" cy="792088"/>
              <a:chOff x="323528" y="188640"/>
              <a:chExt cx="2040705" cy="864096"/>
            </a:xfrm>
            <a:grpFill/>
          </p:grpSpPr>
          <p:sp>
            <p:nvSpPr>
              <p:cNvPr id="4" name="직사각형 3"/>
              <p:cNvSpPr/>
              <p:nvPr/>
            </p:nvSpPr>
            <p:spPr>
              <a:xfrm>
                <a:off x="323528" y="188640"/>
                <a:ext cx="1584176" cy="86409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타원 4"/>
              <p:cNvSpPr/>
              <p:nvPr/>
            </p:nvSpPr>
            <p:spPr>
              <a:xfrm>
                <a:off x="1479567" y="188640"/>
                <a:ext cx="884666" cy="86409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1538175" y="2215607"/>
              <a:ext cx="648072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타이포_쌍문동 스텐실" pitchFamily="18" charset="-127"/>
                  <a:ea typeface="타이포_쌍문동 스텐실" pitchFamily="18" charset="-127"/>
                </a:rPr>
                <a:t>01</a:t>
              </a:r>
              <a:endParaRPr lang="ko-KR" altLang="en-US" sz="2400" dirty="0">
                <a:latin typeface="타이포_쌍문동 스텐실" pitchFamily="18" charset="-127"/>
                <a:ea typeface="타이포_쌍문동 스텐실" pitchFamily="18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763688" y="601524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타이포_쌍문동 스텐실" pitchFamily="18" charset="-127"/>
                <a:ea typeface="타이포_쌍문동 스텐실" pitchFamily="18" charset="-127"/>
              </a:rPr>
              <a:t>Project goal</a:t>
            </a:r>
            <a:r>
              <a:rPr lang="ko-KR" altLang="en-US" sz="2800" dirty="0">
                <a:latin typeface="타이포_쌍문동 스텐실" pitchFamily="18" charset="-127"/>
                <a:ea typeface="타이포_쌍문동 스텐실" pitchFamily="18" charset="-127"/>
              </a:rPr>
              <a:t>  </a:t>
            </a:r>
          </a:p>
        </p:txBody>
      </p:sp>
      <p:cxnSp>
        <p:nvCxnSpPr>
          <p:cNvPr id="14" name="직선 연결선 13"/>
          <p:cNvCxnSpPr>
            <a:stCxn id="4" idx="1"/>
          </p:cNvCxnSpPr>
          <p:nvPr/>
        </p:nvCxnSpPr>
        <p:spPr>
          <a:xfrm>
            <a:off x="0" y="832356"/>
            <a:ext cx="909081" cy="10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E3E71741-3D45-422D-AF36-C7E67A4C1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556792"/>
            <a:ext cx="5383185" cy="40318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18A46C6-ADF0-4517-BB63-97C7D1650A9D}"/>
              </a:ext>
            </a:extLst>
          </p:cNvPr>
          <p:cNvSpPr txBox="1"/>
          <p:nvPr/>
        </p:nvSpPr>
        <p:spPr>
          <a:xfrm>
            <a:off x="4067944" y="5949280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한겨례</a:t>
            </a:r>
            <a:r>
              <a:rPr lang="ko-KR" altLang="en-US" dirty="0"/>
              <a:t> 신문 유선희 기자</a:t>
            </a:r>
            <a:r>
              <a:rPr lang="en-US" altLang="ko-KR" u="sng" dirty="0">
                <a:hlinkClick r:id="rId4"/>
              </a:rPr>
              <a:t>duck@hani.co.kr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74561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436312"/>
            <a:ext cx="1763688" cy="792088"/>
            <a:chOff x="494567" y="2060848"/>
            <a:chExt cx="1763688" cy="792088"/>
          </a:xfrm>
          <a:solidFill>
            <a:srgbClr val="B6EEFA"/>
          </a:solidFill>
        </p:grpSpPr>
        <p:grpSp>
          <p:nvGrpSpPr>
            <p:cNvPr id="6" name="그룹 5"/>
            <p:cNvGrpSpPr/>
            <p:nvPr/>
          </p:nvGrpSpPr>
          <p:grpSpPr>
            <a:xfrm>
              <a:off x="494567" y="2060848"/>
              <a:ext cx="1763688" cy="792088"/>
              <a:chOff x="323528" y="188640"/>
              <a:chExt cx="2040705" cy="864096"/>
            </a:xfrm>
            <a:grpFill/>
          </p:grpSpPr>
          <p:sp>
            <p:nvSpPr>
              <p:cNvPr id="4" name="직사각형 3"/>
              <p:cNvSpPr/>
              <p:nvPr/>
            </p:nvSpPr>
            <p:spPr>
              <a:xfrm>
                <a:off x="323528" y="188640"/>
                <a:ext cx="1584176" cy="86409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타원 4"/>
              <p:cNvSpPr/>
              <p:nvPr/>
            </p:nvSpPr>
            <p:spPr>
              <a:xfrm>
                <a:off x="1479567" y="188640"/>
                <a:ext cx="884666" cy="86409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1538175" y="2215607"/>
              <a:ext cx="648072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타이포_쌍문동 스텐실" pitchFamily="18" charset="-127"/>
                  <a:ea typeface="타이포_쌍문동 스텐실" pitchFamily="18" charset="-127"/>
                </a:rPr>
                <a:t>01</a:t>
              </a:r>
              <a:endParaRPr lang="ko-KR" altLang="en-US" sz="2400" dirty="0">
                <a:latin typeface="타이포_쌍문동 스텐실" pitchFamily="18" charset="-127"/>
                <a:ea typeface="타이포_쌍문동 스텐실" pitchFamily="18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763688" y="601524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타이포_쌍문동 스텐실" pitchFamily="18" charset="-127"/>
                <a:ea typeface="타이포_쌍문동 스텐실" pitchFamily="18" charset="-127"/>
              </a:rPr>
              <a:t>Project goal</a:t>
            </a:r>
            <a:r>
              <a:rPr lang="ko-KR" altLang="en-US" sz="2800" dirty="0">
                <a:latin typeface="타이포_쌍문동 스텐실" pitchFamily="18" charset="-127"/>
                <a:ea typeface="타이포_쌍문동 스텐실" pitchFamily="18" charset="-127"/>
              </a:rPr>
              <a:t>  </a:t>
            </a:r>
          </a:p>
        </p:txBody>
      </p:sp>
      <p:cxnSp>
        <p:nvCxnSpPr>
          <p:cNvPr id="14" name="직선 연결선 13"/>
          <p:cNvCxnSpPr>
            <a:stCxn id="4" idx="1"/>
          </p:cNvCxnSpPr>
          <p:nvPr/>
        </p:nvCxnSpPr>
        <p:spPr>
          <a:xfrm>
            <a:off x="0" y="832356"/>
            <a:ext cx="909081" cy="10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43608" y="4581128"/>
            <a:ext cx="3685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9351B"/>
                </a:solidFill>
                <a:latin typeface="타이포_쌍문동 스텐실" pitchFamily="18" charset="-127"/>
                <a:ea typeface="타이포_쌍문동 스텐실" pitchFamily="18" charset="-127"/>
              </a:rPr>
              <a:t>장시간</a:t>
            </a:r>
            <a:r>
              <a:rPr lang="ko-KR" altLang="en-US" sz="2800" dirty="0">
                <a:latin typeface="타이포_쌍문동 스텐실" pitchFamily="18" charset="-127"/>
                <a:ea typeface="타이포_쌍문동 스텐실" pitchFamily="18" charset="-127"/>
              </a:rPr>
              <a:t> 컴퓨터 사용</a:t>
            </a:r>
            <a:endParaRPr lang="ko-KR" altLang="en-US" sz="2800" dirty="0">
              <a:solidFill>
                <a:srgbClr val="F9351B"/>
              </a:solidFill>
              <a:latin typeface="타이포_쌍문동 스텐실" pitchFamily="18" charset="-127"/>
              <a:ea typeface="타이포_쌍문동 스텐실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64088" y="4581128"/>
            <a:ext cx="2893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9351B"/>
                </a:solidFill>
                <a:latin typeface="타이포_쌍문동 스텐실" pitchFamily="18" charset="-127"/>
                <a:ea typeface="타이포_쌍문동 스텐실" pitchFamily="18" charset="-127"/>
              </a:rPr>
              <a:t>허리</a:t>
            </a:r>
            <a:r>
              <a:rPr lang="ko-KR" altLang="en-US" sz="2800" dirty="0">
                <a:latin typeface="타이포_쌍문동 스텐실" pitchFamily="18" charset="-127"/>
                <a:ea typeface="타이포_쌍문동 스텐실" pitchFamily="18" charset="-127"/>
              </a:rPr>
              <a:t> 건강 악화</a:t>
            </a:r>
          </a:p>
        </p:txBody>
      </p:sp>
      <p:pic>
        <p:nvPicPr>
          <p:cNvPr id="3074" name="Picture 2" descr="C:\Users\ccu03\Desktop\programm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848439"/>
            <a:ext cx="2232000" cy="22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ccu03\Desktop\spine-2539697_192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147" y="1848439"/>
            <a:ext cx="1488403" cy="22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8402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436312"/>
            <a:ext cx="1763688" cy="792088"/>
            <a:chOff x="494567" y="2060848"/>
            <a:chExt cx="1763688" cy="792088"/>
          </a:xfrm>
          <a:solidFill>
            <a:srgbClr val="B6EEFA"/>
          </a:solidFill>
        </p:grpSpPr>
        <p:grpSp>
          <p:nvGrpSpPr>
            <p:cNvPr id="6" name="그룹 5"/>
            <p:cNvGrpSpPr/>
            <p:nvPr/>
          </p:nvGrpSpPr>
          <p:grpSpPr>
            <a:xfrm>
              <a:off x="494567" y="2060848"/>
              <a:ext cx="1763688" cy="792088"/>
              <a:chOff x="323528" y="188640"/>
              <a:chExt cx="2040705" cy="864096"/>
            </a:xfrm>
            <a:grpFill/>
          </p:grpSpPr>
          <p:sp>
            <p:nvSpPr>
              <p:cNvPr id="4" name="직사각형 3"/>
              <p:cNvSpPr/>
              <p:nvPr/>
            </p:nvSpPr>
            <p:spPr>
              <a:xfrm>
                <a:off x="323528" y="188640"/>
                <a:ext cx="1584176" cy="86409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타원 4"/>
              <p:cNvSpPr/>
              <p:nvPr/>
            </p:nvSpPr>
            <p:spPr>
              <a:xfrm>
                <a:off x="1479567" y="188640"/>
                <a:ext cx="884666" cy="86409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1538175" y="2215607"/>
              <a:ext cx="648072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타이포_쌍문동 스텐실" pitchFamily="18" charset="-127"/>
                  <a:ea typeface="타이포_쌍문동 스텐실" pitchFamily="18" charset="-127"/>
                </a:rPr>
                <a:t>01</a:t>
              </a:r>
              <a:endParaRPr lang="ko-KR" altLang="en-US" sz="2400" dirty="0">
                <a:latin typeface="타이포_쌍문동 스텐실" pitchFamily="18" charset="-127"/>
                <a:ea typeface="타이포_쌍문동 스텐실" pitchFamily="18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763688" y="601524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타이포_쌍문동 스텐실" pitchFamily="18" charset="-127"/>
                <a:ea typeface="타이포_쌍문동 스텐실" pitchFamily="18" charset="-127"/>
              </a:rPr>
              <a:t>Project goal</a:t>
            </a:r>
            <a:endParaRPr lang="ko-KR" altLang="en-US" sz="2800" dirty="0">
              <a:latin typeface="타이포_쌍문동 스텐실" pitchFamily="18" charset="-127"/>
              <a:ea typeface="타이포_쌍문동 스텐실" pitchFamily="18" charset="-127"/>
            </a:endParaRPr>
          </a:p>
        </p:txBody>
      </p:sp>
      <p:cxnSp>
        <p:nvCxnSpPr>
          <p:cNvPr id="14" name="직선 연결선 13"/>
          <p:cNvCxnSpPr>
            <a:stCxn id="4" idx="1"/>
          </p:cNvCxnSpPr>
          <p:nvPr/>
        </p:nvCxnSpPr>
        <p:spPr>
          <a:xfrm>
            <a:off x="0" y="832356"/>
            <a:ext cx="909081" cy="10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182732" y="4581128"/>
            <a:ext cx="3685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타이포_쌍문동 스텐실" pitchFamily="18" charset="-127"/>
                <a:ea typeface="타이포_쌍문동 스텐실" pitchFamily="18" charset="-127"/>
              </a:rPr>
              <a:t>직장인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43172" y="4581128"/>
            <a:ext cx="2893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타이포_쌍문동 스텐실" pitchFamily="18" charset="-127"/>
                <a:ea typeface="타이포_쌍문동 스텐실" pitchFamily="18" charset="-127"/>
              </a:rPr>
              <a:t>학생</a:t>
            </a:r>
            <a:endParaRPr lang="en-US" altLang="ko-KR" sz="2800" dirty="0">
              <a:latin typeface="타이포_쌍문동 스텐실" pitchFamily="18" charset="-127"/>
              <a:ea typeface="타이포_쌍문동 스텐실" pitchFamily="18" charset="-127"/>
            </a:endParaRPr>
          </a:p>
        </p:txBody>
      </p:sp>
      <p:pic>
        <p:nvPicPr>
          <p:cNvPr id="2" name="Picture 2" descr="C:\Users\ccu03\Desktop\KakaoTalk_20171126_0843523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07" y="1848438"/>
            <a:ext cx="3663558" cy="258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ccu03\Desktop\KakaoTalk_20171126_0845155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242" y="1848439"/>
            <a:ext cx="3492220" cy="258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8216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1396</TotalTime>
  <Words>586</Words>
  <Application>Microsoft Office PowerPoint</Application>
  <PresentationFormat>화면 슬라이드 쇼(4:3)</PresentationFormat>
  <Paragraphs>113</Paragraphs>
  <Slides>19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굴림</vt:lpstr>
      <vt:lpstr>Arial</vt:lpstr>
      <vt:lpstr>HY견고딕</vt:lpstr>
      <vt:lpstr>배달의민족 도현</vt:lpstr>
      <vt:lpstr>타이포_쌍문동 스텐실</vt:lpstr>
      <vt:lpstr>나눔고딕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YOUNG</dc:creator>
  <cp:lastModifiedBy>박진수</cp:lastModifiedBy>
  <cp:revision>134</cp:revision>
  <dcterms:created xsi:type="dcterms:W3CDTF">2017-08-29T07:17:40Z</dcterms:created>
  <dcterms:modified xsi:type="dcterms:W3CDTF">2017-11-26T06:10:49Z</dcterms:modified>
</cp:coreProperties>
</file>